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66" r:id="rId4"/>
    <p:sldId id="258" r:id="rId5"/>
    <p:sldId id="270" r:id="rId6"/>
    <p:sldId id="260" r:id="rId7"/>
    <p:sldId id="261" r:id="rId8"/>
    <p:sldId id="268" r:id="rId9"/>
    <p:sldId id="262" r:id="rId10"/>
    <p:sldId id="263" r:id="rId11"/>
    <p:sldId id="269" r:id="rId12"/>
    <p:sldId id="264" r:id="rId13"/>
    <p:sldId id="265" r:id="rId14"/>
    <p:sldId id="267" r:id="rId15"/>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06"/>
  </p:normalViewPr>
  <p:slideViewPr>
    <p:cSldViewPr>
      <p:cViewPr varScale="1">
        <p:scale>
          <a:sx n="119" d="100"/>
          <a:sy n="119" d="100"/>
        </p:scale>
        <p:origin x="856"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10" name="Slide Image Placeholder 3"/>
          <p:cNvSpPr>
            <a:spLocks noGrp="1" noRot="1" noChangeAspect="1"/>
          </p:cNvSpPr>
          <p:nvPr>
            <p:ph type="sldImg" idx="2"/>
          </p:nvPr>
        </p:nvSpPr>
        <p:spPr>
          <a:xfrm>
            <a:off x="685800" y="1143000"/>
            <a:ext cx="5486400" cy="3086100"/>
          </a:xfrm>
          <a:prstGeom prst="rect">
            <a:avLst/>
          </a:prstGeom>
          <a:noFill/>
          <a:ln w="12700">
            <a:solidFill>
              <a:schemeClr val="bg2"/>
            </a:solidFill>
          </a:ln>
        </p:spPr>
        <p:txBody>
          <a:bodyPr vert="horz" lIns="91440" tIns="45720" rIns="91440" bIns="45720" rtlCol="0" anchor="ctr"/>
          <a:lstStyle/>
          <a:p>
            <a:pPr lvl="0"/>
            <a:endParaRPr lang="en-IN"/>
          </a:p>
        </p:txBody>
      </p:sp>
      <p:sp>
        <p:nvSpPr>
          <p:cNvPr id="11"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171450" lvl="0" indent="-171450">
              <a:lnSpc>
                <a:spcPct val="100000"/>
              </a:lnSpc>
              <a:buClr>
                <a:schemeClr val="tx1"/>
              </a:buClr>
              <a:buFont typeface="Arial" panose="020B0604020202020204" pitchFamily="34" charset="0"/>
              <a:buChar char="•"/>
            </a:pPr>
            <a:r>
              <a:rPr lang="en-US" dirty="0"/>
              <a:t>Edit Master text styles</a:t>
            </a:r>
          </a:p>
          <a:p>
            <a:pPr marL="450850" lvl="1" indent="-171450">
              <a:lnSpc>
                <a:spcPct val="100000"/>
              </a:lnSpc>
              <a:spcBef>
                <a:spcPts val="400"/>
              </a:spcBef>
              <a:spcAft>
                <a:spcPts val="400"/>
              </a:spcAft>
              <a:buClr>
                <a:schemeClr val="tx1"/>
              </a:buClr>
              <a:buFont typeface="Arial" panose="020B0604020202020204" pitchFamily="34" charset="0"/>
              <a:buChar char="•"/>
            </a:pPr>
            <a:r>
              <a:rPr lang="en-US" dirty="0"/>
              <a:t>Second level</a:t>
            </a:r>
          </a:p>
          <a:p>
            <a:pPr marL="719138" lvl="2" indent="-171450">
              <a:lnSpc>
                <a:spcPct val="100000"/>
              </a:lnSpc>
              <a:spcBef>
                <a:spcPts val="300"/>
              </a:spcBef>
              <a:spcAft>
                <a:spcPts val="300"/>
              </a:spcAft>
              <a:buClr>
                <a:schemeClr val="tx1"/>
              </a:buClr>
              <a:buFont typeface="Arial" panose="020B0604020202020204" pitchFamily="34" charset="0"/>
              <a:buChar char="•"/>
            </a:pPr>
            <a:r>
              <a:rPr lang="en-US" dirty="0"/>
              <a:t>Third level</a:t>
            </a:r>
          </a:p>
          <a:p>
            <a:pPr marL="987425" lvl="3" indent="-171450" defTabSz="1169988">
              <a:lnSpc>
                <a:spcPct val="100000"/>
              </a:lnSpc>
              <a:spcBef>
                <a:spcPts val="200"/>
              </a:spcBef>
              <a:spcAft>
                <a:spcPts val="200"/>
              </a:spcAft>
              <a:buClr>
                <a:schemeClr val="tx1"/>
              </a:buClr>
              <a:buFont typeface="Arial" panose="020B0604020202020204" pitchFamily="34" charset="0"/>
              <a:buChar char="•"/>
            </a:pPr>
            <a:r>
              <a:rPr lang="en-US" dirty="0"/>
              <a:t>Fourth level</a:t>
            </a:r>
          </a:p>
          <a:p>
            <a:pPr marL="1255713" lvl="4" indent="-171450">
              <a:lnSpc>
                <a:spcPct val="100000"/>
              </a:lnSpc>
              <a:spcBef>
                <a:spcPts val="200"/>
              </a:spcBef>
              <a:spcAft>
                <a:spcPts val="200"/>
              </a:spcAft>
              <a:buClr>
                <a:schemeClr val="tx1"/>
              </a:buClr>
              <a:buFont typeface="Arial" panose="020B0604020202020204" pitchFamily="34" charset="0"/>
              <a:buChar char="•"/>
            </a:pPr>
            <a:r>
              <a:rPr lang="en-US" dirty="0"/>
              <a:t>Fifth level</a:t>
            </a:r>
            <a:endParaRPr lang="en-IN" dirty="0"/>
          </a:p>
        </p:txBody>
      </p:sp>
      <p:sp>
        <p:nvSpPr>
          <p:cNvPr id="12"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Two parts. Part 1 is short: what the community survey tells you about price. Part 2 is the main event: fiscal trust decides whether a community approves more revenue, trust and communication travel together, and the evidence says it is built between referenda.
Ground rule: everything here is a statewide association across Wisconsin districts. Where a finding is fragile, the slide says so.
Data: 1,568 decided referendum questions from January 2013 through the April  7, 2026 election, linked to School Perceptions community, staff and parent surveys.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Template slide. Type over the placeholder text; each element is its own text box. Gold (the lead figure) marks the number that matters; navy marks supporting figures; body text stays Calibri 17 in near-black.</a:t>
            </a:r>
          </a:p>
        </p:txBody>
      </p:sp>
    </p:spTree>
    <p:extLst>
      <p:ext uri="{BB962C8B-B14F-4D97-AF65-F5344CB8AC3E}">
        <p14:creationId xmlns:p14="http://schemas.microsoft.com/office/powerpoint/2010/main" val="184472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The amount ladder asks the same respondents about a menu of dollar figures, so price sensitivity is measured within a community, not inferred across districts.
Median across 124 ladder questions: every 10% added costs about 5.5 points (middle half 3.9 to 7.1). A district polling 55% at $10 million should expect roughly 44% at $12 million.
Support falls linearly in the log of the ask: the loss is a fixed number of points, not a fixed percentage of your supporters.
Operating and facilities are priced the same (95% CI -2.6 to +0.3, p = .12). Parents start about 21 points higher and fall at the same rate (-5.6 vs -5.4 per +10%): persuasion moves the level; it doesn't flatten the curve.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BB52E-03EA-412E-9BCD-11480AF7BBF4}"/>
            </a:ext>
          </a:extLst>
        </p:cNvPr>
        <p:cNvGrpSpPr/>
        <p:nvPr/>
      </p:nvGrpSpPr>
      <p:grpSpPr>
        <a:xfrm>
          <a:off x="0" y="0"/>
          <a:ext cx="0" cy="0"/>
          <a:chOff x="0" y="0"/>
          <a:chExt cx="0" cy="0"/>
        </a:xfrm>
      </p:grpSpPr>
      <p:sp>
        <p:nvSpPr>
          <p:cNvPr id="2" name="Notes Placeholder 4">
            <a:extLst>
              <a:ext uri="{FF2B5EF4-FFF2-40B4-BE49-F238E27FC236}">
                <a16:creationId xmlns:a16="http://schemas.microsoft.com/office/drawing/2014/main" id="{5D35E68D-A318-9364-A81D-017C2DA9EFE6}"/>
              </a:ext>
            </a:extLst>
          </p:cNvPr>
          <p:cNvSpPr>
            <a:spLocks noGrp="1"/>
          </p:cNvSpPr>
          <p:nvPr>
            <p:ph type="body" sz="quarter" idx="3"/>
          </p:nvPr>
        </p:nvSpPr>
        <p:spPr/>
        <p:txBody>
          <a:bodyPr/>
          <a:lstStyle/>
          <a:p>
            <a:r>
              <a:rPr dirty="0"/>
              <a:t>Template slide. Type over the placeholder text; each element is its own text box. Gold (the lead figure) marks the number that matters; navy marks supporting figures; body text stays Calibri 17 in near-black.</a:t>
            </a:r>
          </a:p>
        </p:txBody>
      </p:sp>
    </p:spTree>
    <p:extLst>
      <p:ext uri="{BB962C8B-B14F-4D97-AF65-F5344CB8AC3E}">
        <p14:creationId xmlns:p14="http://schemas.microsoft.com/office/powerpoint/2010/main" val="3769560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Operating questions went from the easier sell to the harder one: 78.3% passed in 2013–19, 66.9% in 2020–26. Capital moved the other way, 70.5% to 73.2%.
Operating asks also surged: 364 in the first era, 513 in the second.
The natural suspicion is that districts started asking badly. They didn't: ballot design accounts for about a tenth of the drop, and multi-question operating ballots actually fell, which should have helped. So the question is what changed in the community.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9B08B-212B-C9CF-908B-059F011C84E3}"/>
            </a:ext>
          </a:extLst>
        </p:cNvPr>
        <p:cNvGrpSpPr/>
        <p:nvPr/>
      </p:nvGrpSpPr>
      <p:grpSpPr>
        <a:xfrm>
          <a:off x="0" y="0"/>
          <a:ext cx="0" cy="0"/>
          <a:chOff x="0" y="0"/>
          <a:chExt cx="0" cy="0"/>
        </a:xfrm>
      </p:grpSpPr>
      <p:sp>
        <p:nvSpPr>
          <p:cNvPr id="2" name="Notes Placeholder 4">
            <a:extLst>
              <a:ext uri="{FF2B5EF4-FFF2-40B4-BE49-F238E27FC236}">
                <a16:creationId xmlns:a16="http://schemas.microsoft.com/office/drawing/2014/main" id="{E1970492-F5FF-2FD7-91C3-2D03C248FAF6}"/>
              </a:ext>
            </a:extLst>
          </p:cNvPr>
          <p:cNvSpPr>
            <a:spLocks noGrp="1"/>
          </p:cNvSpPr>
          <p:nvPr>
            <p:ph type="body" sz="quarter" idx="3"/>
          </p:nvPr>
        </p:nvSpPr>
        <p:spPr/>
        <p:txBody>
          <a:bodyPr/>
          <a:lstStyle/>
          <a:p>
            <a:r>
              <a:t>Template slide. Type over the placeholder text; each element is its own text box. Gold (the lead figure) marks the number that matters; navy marks supporting figures; body text stays Calibri 17 in near-black.</a:t>
            </a:r>
          </a:p>
        </p:txBody>
      </p:sp>
    </p:spTree>
    <p:extLst>
      <p:ext uri="{BB962C8B-B14F-4D97-AF65-F5344CB8AC3E}">
        <p14:creationId xmlns:p14="http://schemas.microsoft.com/office/powerpoint/2010/main" val="261365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Fiscal trust is the community-survey item asking whether the district spends tax dollars wisely (older wording: manages funds appropriately).
Operating, per 1 SD: +3.2 points of Yes vote net of poverty and locale (p &lt; .001), +3.4 with ballot controls too. Passage odds ratio 2.2 (p = .03), 3.1 with ballot controls. Vote share is robust to every trim of the tails; passage has the same sign and size but only 25 failures behind it.
Capital: about +2.1 points of Yes vote per SD; the passage effect rests on two low-trust 2024 failures, so I don't claim it.
It isn't affluence in disguise: fiscal trust barely tracks poverty, and adding poverty controls strengthens the estimate.
And it fell: statewide mean 2.84 in 2021, 2.56 in 2024, 2.63 in 2026. The drop holds within districts surveyed in both periods. Operating approval fell over the same years. That's an association, not proof of cause.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rPr dirty="0"/>
              <a:t>In your community's eyes, spending wisely and keeping them informed are the same judgment. They correlate at 0.84; the performance items have alpha 0.95, with one factor holding 86% of the variance.
The direct test: split the two into what they share and what differs. The shared part predicts +3.0 points of operating Yes vote per SD (p &lt; .001); the trust-only part predicts +0.2 (p = .77). You can't earn fiscal trust separately from how you communicate, and the survey can't tell a district which one is 'the problem'.
But they moved differently over time. Fiscal trust fell 0.11 points after 2022 (p = .004; 0.13 within districts surveyed in both periods, p = .01). 'Keeping the public informed' moved -0.02 (p = .40). Communities didn't say districts stopped communicating. They said they trust them less with the money.
That's the argument for communicating specifically about money: what it bought, how it was managed, what it will cost, on an ordinary schedule.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1D029-F17B-3C88-9182-E81E7894321C}"/>
            </a:ext>
          </a:extLst>
        </p:cNvPr>
        <p:cNvGrpSpPr/>
        <p:nvPr/>
      </p:nvGrpSpPr>
      <p:grpSpPr>
        <a:xfrm>
          <a:off x="0" y="0"/>
          <a:ext cx="0" cy="0"/>
          <a:chOff x="0" y="0"/>
          <a:chExt cx="0" cy="0"/>
        </a:xfrm>
      </p:grpSpPr>
      <p:sp>
        <p:nvSpPr>
          <p:cNvPr id="2" name="Notes Placeholder 4">
            <a:extLst>
              <a:ext uri="{FF2B5EF4-FFF2-40B4-BE49-F238E27FC236}">
                <a16:creationId xmlns:a16="http://schemas.microsoft.com/office/drawing/2014/main" id="{86FCD1B2-93AB-CC91-B239-65ED2309E70C}"/>
              </a:ext>
            </a:extLst>
          </p:cNvPr>
          <p:cNvSpPr>
            <a:spLocks noGrp="1"/>
          </p:cNvSpPr>
          <p:nvPr>
            <p:ph type="body" sz="quarter" idx="3"/>
          </p:nvPr>
        </p:nvSpPr>
        <p:spPr/>
        <p:txBody>
          <a:bodyPr/>
          <a:lstStyle/>
          <a:p>
            <a:r>
              <a:t>Template slide. Type over the placeholder text; each element is its own text box. Gold (the lead figure) marks the number that matters; navy marks supporting figures; body text stays Calibri 17 in near-black.</a:t>
            </a:r>
          </a:p>
        </p:txBody>
      </p:sp>
    </p:spTree>
    <p:extLst>
      <p:ext uri="{BB962C8B-B14F-4D97-AF65-F5344CB8AC3E}">
        <p14:creationId xmlns:p14="http://schemas.microsoft.com/office/powerpoint/2010/main" val="3891498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The fiscal-trust question is only on the community survey, and districts usually commission that survey because a referendum is coming. So to see trust built in the down times, look at the surveys that run every year regardless: staff and parent.
They don't ask about money directly. The closest items are parent 'school communication is timely and transparent', and parent and staff 'the board is doing what it takes' and 'the district is heading in the right direction'.
Measured one to two school years before the vote year, with ballot and affluence controls: parent communication +3.3 points of Yes vote per SD (q = 0.02); parent board +4.2 (q = 0.02); staff board +2.0 (q = 0.04) and 2.2 times the odds of passing; staff direction +2.1 (q = 0.05). Four of five survive correction for testing five items on vote share; the passage odds are suggestive (q about 0.08).
And they track the thing that matters: in districts that ran both, parent-rated communication correlates 0.51 with community fiscal trust, and the board and direction items 0.63 to 0.71.
Two honest limits. First, when the community survey itself is fielded more than nine months before the vote, fiscal trust doesn't predict the result in our data; the early sample is small (about 27 questions), so that's unresolved. Second, these are associations: they show where standing is visible early, not that more communication causes more Yes votes.
Contrast: parent 'would you recommend' and the broad climate composites vanish once affluence is controlled. What predicts is specifically communication and governance. (Staff 'would you recommend' also predicts: +2.7 points per SD after controls.)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The through-line: fiscal trust is the strongest survey signal we have for operating referenda. Communities judge it together with how well you keep them informed. And the routine staff and parent surveys pick up that standing a year or two before a vote.
So the work isn't a better campaign. It's the three years before the campaign: telling the community, on an ordinary schedule, how its money is being spent, and listening when it answers.
Specifically about money: since 2022 communities didn't report being less informed overall; they reported trusting districts less with money. General newsletters aren't the gap. Plain accounting of what dollars bought is.
Measure it: ask parents and staff every year about communication and the board. If those slip, you'll see it before your referendum does.
Then, in the campaign year, Part 1 applies: price the ask at or below the ceiling your survey finds.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4"/>
          <p:cNvSpPr>
            <a:spLocks noGrp="1"/>
          </p:cNvSpPr>
          <p:nvPr>
            <p:ph type="body" sz="quarter" idx="3"/>
          </p:nvPr>
        </p:nvSpPr>
        <p:spPr/>
        <p:txBody>
          <a:bodyPr/>
          <a:lstStyle/>
          <a:p>
            <a:r>
              <a:t>Template divider. Type over the part number, the section name and the subtitle.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6744CE3-0875-4B69-89C0-6F72D8139561}"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4214881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744CE3-0875-4B69-89C0-6F72D8139561}"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271576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744CE3-0875-4B69-89C0-6F72D8139561}"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1431545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6744CE3-0875-4B69-89C0-6F72D8139561}"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468392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6744CE3-0875-4B69-89C0-6F72D8139561}" type="datetimeFigureOut">
              <a:rPr lang="en-GB" smtClean="0"/>
              <a:t>01/10/2026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2120349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6744CE3-0875-4B69-89C0-6F72D8139561}"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138580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744CE3-0875-4B69-89C0-6F72D8139561}"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2755996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44CE3-0875-4B69-89C0-6F72D8139561}" type="datetimeFigureOut">
              <a:rPr lang="en-GB" smtClean="0"/>
              <a:t>01/10/2026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DB20D-508E-4C6D-A9E4-257D5607B0F6}" type="slidenum">
              <a:rPr lang="en-GB" smtClean="0"/>
              <a:t>‹#›</a:t>
            </a:fld>
            <a:endParaRPr lang="en-GB"/>
          </a:p>
        </p:txBody>
      </p:sp>
    </p:spTree>
    <p:extLst>
      <p:ext uri="{BB962C8B-B14F-4D97-AF65-F5344CB8AC3E}">
        <p14:creationId xmlns:p14="http://schemas.microsoft.com/office/powerpoint/2010/main" val="307823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p:cNvPicPr>
          <p:nvPr>
            <p:ph/>
          </p:nvPr>
        </p:nvPicPr>
        <p:blipFill>
          <a:blip r:embed="rId3"/>
          <a:stretch>
            <a:fillRect/>
          </a:stretch>
        </p:blipFill>
        <p:spPr>
          <a:xfrm>
            <a:off x="0" y="0"/>
            <a:ext cx="12191695" cy="384048"/>
          </a:xfrm>
          <a:prstGeom prst="rect">
            <a:avLst/>
          </a:prstGeom>
        </p:spPr>
      </p:pic>
      <p:pic>
        <p:nvPicPr>
          <p:cNvPr id="3" name="Content Placeholder 2"/>
          <p:cNvPicPr>
            <a:picLocks noGrp="1"/>
          </p:cNvPicPr>
          <p:nvPr>
            <p:ph/>
          </p:nvPr>
        </p:nvPicPr>
        <p:blipFill>
          <a:blip r:embed="rId4"/>
          <a:stretch>
            <a:fillRect/>
          </a:stretch>
        </p:blipFill>
        <p:spPr>
          <a:xfrm>
            <a:off x="0" y="402336"/>
            <a:ext cx="12191695" cy="54864"/>
          </a:xfrm>
          <a:prstGeom prst="rect">
            <a:avLst/>
          </a:prstGeom>
        </p:spPr>
      </p:pic>
      <p:pic>
        <p:nvPicPr>
          <p:cNvPr id="4" name="Content Placeholder 3"/>
          <p:cNvPicPr>
            <a:picLocks noGrp="1"/>
          </p:cNvPicPr>
          <p:nvPr>
            <p:ph/>
          </p:nvPr>
        </p:nvPicPr>
        <p:blipFill>
          <a:blip r:embed="rId3"/>
          <a:stretch>
            <a:fillRect/>
          </a:stretch>
        </p:blipFill>
        <p:spPr>
          <a:xfrm>
            <a:off x="0" y="6693408"/>
            <a:ext cx="12191695" cy="164592"/>
          </a:xfrm>
          <a:prstGeom prst="rect">
            <a:avLst/>
          </a:prstGeom>
        </p:spPr>
      </p:pic>
      <p:sp>
        <p:nvSpPr>
          <p:cNvPr id="5" name="Content Placeholder 4"/>
          <p:cNvSpPr>
            <a:spLocks noGrp="1"/>
          </p:cNvSpPr>
          <p:nvPr>
            <p:ph/>
          </p:nvPr>
        </p:nvSpPr>
        <p:spPr>
          <a:xfrm>
            <a:off x="822960" y="1737360"/>
            <a:ext cx="10637215" cy="365760"/>
          </a:xfrm>
        </p:spPr>
        <p:txBody>
          <a:bodyPr anchor="t"/>
          <a:lstStyle/>
          <a:p>
            <a:pPr marL="0" marR="0" algn="l">
              <a:lnSpc>
                <a:spcPct val="100000"/>
              </a:lnSpc>
              <a:spcBef>
                <a:spcPts val="0"/>
              </a:spcBef>
              <a:spcAft>
                <a:spcPts val="0"/>
              </a:spcAft>
              <a:buNone/>
            </a:pPr>
            <a:r>
              <a:rPr sz="1600" b="1" i="0" u="none" strike="noStrike" cap="none">
                <a:solidFill>
                  <a:srgbClr val="A89240">
                    <a:alpha val="100000"/>
                  </a:srgbClr>
                </a:solidFill>
                <a:latin typeface="Calibri"/>
                <a:cs typeface="Calibri"/>
                <a:sym typeface="Calibri"/>
              </a:rPr>
              <a:t>WASBO · OCTOBER 8, 2026</a:t>
            </a:r>
          </a:p>
        </p:txBody>
      </p:sp>
      <p:sp>
        <p:nvSpPr>
          <p:cNvPr id="6" name="Content Placeholder 5"/>
          <p:cNvSpPr>
            <a:spLocks noGrp="1"/>
          </p:cNvSpPr>
          <p:nvPr>
            <p:ph/>
          </p:nvPr>
        </p:nvSpPr>
        <p:spPr>
          <a:xfrm>
            <a:off x="822960" y="2194560"/>
            <a:ext cx="10637215" cy="2926080"/>
          </a:xfrm>
        </p:spPr>
        <p:txBody>
          <a:bodyPr anchor="t"/>
          <a:lstStyle/>
          <a:p>
            <a:pPr marL="0" marR="0" algn="l">
              <a:lnSpc>
                <a:spcPct val="100000"/>
              </a:lnSpc>
              <a:spcBef>
                <a:spcPts val="0"/>
              </a:spcBef>
              <a:spcAft>
                <a:spcPts val="0"/>
              </a:spcAft>
              <a:buNone/>
            </a:pPr>
            <a:r>
              <a:rPr sz="5400" b="1" i="0" u="none" strike="noStrike" cap="none" dirty="0">
                <a:solidFill>
                  <a:srgbClr val="2C3F73">
                    <a:alpha val="100000"/>
                  </a:srgbClr>
                </a:solidFill>
                <a:latin typeface="Calibri"/>
                <a:cs typeface="Calibri"/>
                <a:sym typeface="Calibri"/>
              </a:rPr>
              <a:t>What your stakeholder surveys can tell you about your next referendum</a:t>
            </a:r>
          </a:p>
        </p:txBody>
      </p:sp>
      <p:pic>
        <p:nvPicPr>
          <p:cNvPr id="7" name="Content Placeholder 6"/>
          <p:cNvPicPr>
            <a:picLocks noGrp="1"/>
          </p:cNvPicPr>
          <p:nvPr>
            <p:ph/>
          </p:nvPr>
        </p:nvPicPr>
        <p:blipFill>
          <a:blip r:embed="rId4"/>
          <a:stretch>
            <a:fillRect/>
          </a:stretch>
        </p:blipFill>
        <p:spPr>
          <a:xfrm>
            <a:off x="822960" y="5349240"/>
            <a:ext cx="2743200" cy="73152"/>
          </a:xfrm>
          <a:prstGeom prst="rect">
            <a:avLst/>
          </a:prstGeom>
        </p:spPr>
      </p:pic>
      <p:sp>
        <p:nvSpPr>
          <p:cNvPr id="8" name="Content Placeholder 7"/>
          <p:cNvSpPr>
            <a:spLocks noGrp="1"/>
          </p:cNvSpPr>
          <p:nvPr>
            <p:ph/>
          </p:nvPr>
        </p:nvSpPr>
        <p:spPr>
          <a:xfrm>
            <a:off x="822960" y="5532120"/>
            <a:ext cx="10637215" cy="548640"/>
          </a:xfrm>
        </p:spPr>
        <p:txBody>
          <a:bodyPr anchor="t"/>
          <a:lstStyle/>
          <a:p>
            <a:pPr marL="0" marR="0" algn="l">
              <a:lnSpc>
                <a:spcPct val="100000"/>
              </a:lnSpc>
              <a:spcBef>
                <a:spcPts val="0"/>
              </a:spcBef>
              <a:spcAft>
                <a:spcPts val="0"/>
              </a:spcAft>
              <a:buNone/>
            </a:pPr>
            <a:r>
              <a:rPr sz="2200" b="0" i="0" u="none" strike="noStrike" cap="none">
                <a:solidFill>
                  <a:srgbClr val="3A3A3A">
                    <a:alpha val="100000"/>
                  </a:srgbClr>
                </a:solidFill>
                <a:latin typeface="Calibri"/>
                <a:cs typeface="Calibri"/>
                <a:sym typeface="Calibri"/>
              </a:rPr>
              <a:t>Derek Gottlieb · School Perceptions</a:t>
            </a:r>
          </a:p>
        </p:txBody>
      </p:sp>
      <p:pic>
        <p:nvPicPr>
          <p:cNvPr id="9" name="Content Placeholder 8"/>
          <p:cNvPicPr>
            <a:picLocks noGrp="1"/>
          </p:cNvPicPr>
          <p:nvPr>
            <p:ph/>
          </p:nvPr>
        </p:nvPicPr>
        <p:blipFill>
          <a:blip r:embed="rId5"/>
          <a:stretch>
            <a:fillRect/>
          </a:stretch>
        </p:blipFill>
        <p:spPr>
          <a:xfrm>
            <a:off x="9539935" y="5486400"/>
            <a:ext cx="2194560" cy="9601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p:cNvPicPr>
          <p:nvPr>
            <p:ph/>
          </p:nvPr>
        </p:nvPicPr>
        <p:blipFill>
          <a:blip r:embed="rId2"/>
          <a:stretch>
            <a:fillRect/>
          </a:stretch>
        </p:blipFill>
        <p:spPr>
          <a:xfrm>
            <a:off x="0" y="0"/>
            <a:ext cx="12191695" cy="6858000"/>
          </a:xfrm>
          <a:prstGeom prst="rect">
            <a:avLst/>
          </a:prstGeom>
        </p:spPr>
      </p:pic>
      <p:pic>
        <p:nvPicPr>
          <p:cNvPr id="3" name="Content Placeholder 2"/>
          <p:cNvPicPr>
            <a:picLocks noGrp="1"/>
          </p:cNvPicPr>
          <p:nvPr>
            <p:ph/>
          </p:nvPr>
        </p:nvPicPr>
        <p:blipFill>
          <a:blip r:embed="rId3"/>
          <a:stretch>
            <a:fillRect/>
          </a:stretch>
        </p:blipFill>
        <p:spPr>
          <a:xfrm>
            <a:off x="0" y="0"/>
            <a:ext cx="12191695" cy="54864"/>
          </a:xfrm>
          <a:prstGeom prst="rect">
            <a:avLst/>
          </a:prstGeom>
        </p:spPr>
      </p:pic>
      <p:sp>
        <p:nvSpPr>
          <p:cNvPr id="4" name="Content Placeholder 3"/>
          <p:cNvSpPr>
            <a:spLocks noGrp="1"/>
          </p:cNvSpPr>
          <p:nvPr>
            <p:ph/>
          </p:nvPr>
        </p:nvSpPr>
        <p:spPr>
          <a:xfrm>
            <a:off x="0" y="2423160"/>
            <a:ext cx="12191695" cy="365760"/>
          </a:xfrm>
        </p:spPr>
        <p:txBody>
          <a:bodyPr anchor="t"/>
          <a:lstStyle/>
          <a:p>
            <a:pPr marL="0" marR="0" algn="ctr">
              <a:lnSpc>
                <a:spcPct val="100000"/>
              </a:lnSpc>
              <a:spcBef>
                <a:spcPts val="0"/>
              </a:spcBef>
              <a:spcAft>
                <a:spcPts val="0"/>
              </a:spcAft>
              <a:buNone/>
            </a:pPr>
            <a:r>
              <a:rPr sz="1500" b="1" i="0" u="none" strike="noStrike" cap="none">
                <a:solidFill>
                  <a:srgbClr val="A89240">
                    <a:alpha val="100000"/>
                  </a:srgbClr>
                </a:solidFill>
                <a:latin typeface="Calibri"/>
                <a:cs typeface="Calibri"/>
                <a:sym typeface="Calibri"/>
              </a:rPr>
              <a:t>PART 1</a:t>
            </a:r>
          </a:p>
        </p:txBody>
      </p:sp>
      <p:sp>
        <p:nvSpPr>
          <p:cNvPr id="5" name="Content Placeholder 4"/>
          <p:cNvSpPr>
            <a:spLocks noGrp="1"/>
          </p:cNvSpPr>
          <p:nvPr>
            <p:ph/>
          </p:nvPr>
        </p:nvSpPr>
        <p:spPr>
          <a:xfrm>
            <a:off x="0" y="2834640"/>
            <a:ext cx="12191695" cy="914400"/>
          </a:xfrm>
        </p:spPr>
        <p:txBody>
          <a:bodyPr anchor="t"/>
          <a:lstStyle/>
          <a:p>
            <a:pPr marL="0" marR="0" algn="ctr">
              <a:lnSpc>
                <a:spcPct val="100000"/>
              </a:lnSpc>
              <a:spcBef>
                <a:spcPts val="0"/>
              </a:spcBef>
              <a:spcAft>
                <a:spcPts val="0"/>
              </a:spcAft>
              <a:buNone/>
            </a:pPr>
            <a:r>
              <a:rPr lang="en-US" sz="5000" b="1" i="0" u="none" strike="noStrike" cap="none" dirty="0">
                <a:solidFill>
                  <a:srgbClr val="FFFFFF">
                    <a:alpha val="100000"/>
                  </a:srgbClr>
                </a:solidFill>
                <a:latin typeface="Calibri"/>
                <a:cs typeface="Calibri"/>
                <a:sym typeface="Calibri"/>
              </a:rPr>
              <a:t>Tax Tolerance</a:t>
            </a:r>
            <a:endParaRPr sz="5000" b="1" i="0" u="none" strike="noStrike" cap="none" dirty="0">
              <a:solidFill>
                <a:srgbClr val="FFFFFF">
                  <a:alpha val="100000"/>
                </a:srgbClr>
              </a:solidFill>
              <a:latin typeface="Calibri"/>
              <a:cs typeface="Calibri"/>
              <a:sym typeface="Calibri"/>
            </a:endParaRPr>
          </a:p>
        </p:txBody>
      </p:sp>
      <p:pic>
        <p:nvPicPr>
          <p:cNvPr id="6" name="Content Placeholder 5"/>
          <p:cNvPicPr>
            <a:picLocks noGrp="1"/>
          </p:cNvPicPr>
          <p:nvPr>
            <p:ph/>
          </p:nvPr>
        </p:nvPicPr>
        <p:blipFill>
          <a:blip r:embed="rId3"/>
          <a:stretch>
            <a:fillRect/>
          </a:stretch>
        </p:blipFill>
        <p:spPr>
          <a:xfrm>
            <a:off x="5272888" y="3931920"/>
            <a:ext cx="1645920" cy="73152"/>
          </a:xfrm>
          <a:prstGeom prst="rect">
            <a:avLst/>
          </a:prstGeom>
        </p:spPr>
      </p:pic>
      <p:sp>
        <p:nvSpPr>
          <p:cNvPr id="7" name="Content Placeholder 6"/>
          <p:cNvSpPr>
            <a:spLocks noGrp="1"/>
          </p:cNvSpPr>
          <p:nvPr>
            <p:ph/>
          </p:nvPr>
        </p:nvSpPr>
        <p:spPr>
          <a:xfrm>
            <a:off x="914400" y="4160520"/>
            <a:ext cx="10362895" cy="822960"/>
          </a:xfrm>
        </p:spPr>
        <p:txBody>
          <a:bodyPr anchor="t"/>
          <a:lstStyle/>
          <a:p>
            <a:pPr marL="0" marR="0" algn="ctr">
              <a:lnSpc>
                <a:spcPct val="100000"/>
              </a:lnSpc>
              <a:spcBef>
                <a:spcPts val="0"/>
              </a:spcBef>
              <a:spcAft>
                <a:spcPts val="0"/>
              </a:spcAft>
              <a:buNone/>
            </a:pPr>
            <a:r>
              <a:rPr sz="2200" b="0" i="0" u="none" strike="noStrike" cap="none">
                <a:solidFill>
                  <a:srgbClr val="D5DAE8">
                    <a:alpha val="100000"/>
                  </a:srgbClr>
                </a:solidFill>
                <a:latin typeface="Calibri"/>
                <a:cs typeface="Calibri"/>
                <a:sym typeface="Calibri"/>
              </a:rPr>
              <a:t>What your survey tells you about the ask</a:t>
            </a:r>
          </a:p>
        </p:txBody>
      </p:sp>
      <p:pic>
        <p:nvPicPr>
          <p:cNvPr id="8" name="Content Placeholder 7"/>
          <p:cNvPicPr>
            <a:picLocks noGrp="1"/>
          </p:cNvPicPr>
          <p:nvPr>
            <p:ph/>
          </p:nvPr>
        </p:nvPicPr>
        <p:blipFill>
          <a:blip r:embed="rId3"/>
          <a:stretch>
            <a:fillRect/>
          </a:stretch>
        </p:blipFill>
        <p:spPr>
          <a:xfrm>
            <a:off x="0" y="6803136"/>
            <a:ext cx="12191695" cy="5486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lang="en-US" sz="3000" b="1" dirty="0">
                <a:solidFill>
                  <a:srgbClr val="2C3F73">
                    <a:alpha val="100000"/>
                  </a:srgbClr>
                </a:solidFill>
                <a:latin typeface="Calibri"/>
                <a:cs typeface="Calibri"/>
                <a:sym typeface="Calibri"/>
              </a:rPr>
              <a:t>14 Years of Survey Data Lets Us Measure Tax Tolerance</a:t>
            </a:r>
            <a:endParaRPr sz="3000" b="1" i="0" u="none" strike="noStrike" cap="none" dirty="0">
              <a:solidFill>
                <a:srgbClr val="2C3F73">
                  <a:alpha val="100000"/>
                </a:srgbClr>
              </a:solidFill>
              <a:latin typeface="Calibri"/>
              <a:cs typeface="Calibri"/>
              <a:sym typeface="Calibri"/>
            </a:endParaRP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lang="en-US" sz="1300" b="1" dirty="0">
                <a:solidFill>
                  <a:srgbClr val="A89240">
                    <a:alpha val="100000"/>
                  </a:srgbClr>
                </a:solidFill>
                <a:latin typeface="Calibri"/>
                <a:cs typeface="Calibri"/>
                <a:sym typeface="Calibri"/>
              </a:rPr>
              <a:t>MANY OF OUR COMMUNITY SURVEYS ASK “LADDERED” QUESTIONS</a:t>
            </a:r>
            <a:endParaRPr sz="1300" b="1" i="0" u="none" strike="noStrike" cap="none" dirty="0">
              <a:solidFill>
                <a:srgbClr val="A89240">
                  <a:alpha val="100000"/>
                </a:srgbClr>
              </a:solidFill>
              <a:latin typeface="Calibri"/>
              <a:cs typeface="Calibri"/>
              <a:sym typeface="Calibri"/>
            </a:endParaRPr>
          </a:p>
        </p:txBody>
      </p:sp>
      <p:pic>
        <p:nvPicPr>
          <p:cNvPr id="12" name="Content Placeholder 11">
            <a:extLst>
              <a:ext uri="{FF2B5EF4-FFF2-40B4-BE49-F238E27FC236}">
                <a16:creationId xmlns:a16="http://schemas.microsoft.com/office/drawing/2014/main" id="{0546EEED-E125-00BF-52BA-778EC15727D2}"/>
              </a:ext>
            </a:extLst>
          </p:cNvPr>
          <p:cNvPicPr>
            <a:picLocks noGrp="1" noChangeAspect="1"/>
          </p:cNvPicPr>
          <p:nvPr>
            <p:ph/>
          </p:nvPr>
        </p:nvPicPr>
        <p:blipFill>
          <a:blip r:embed="rId5">
            <a:extLst>
              <a:ext uri="{28A0092B-C50C-407E-A947-70E740481C1C}">
                <a14:useLocalDpi xmlns:a14="http://schemas.microsoft.com/office/drawing/2010/main" val="0"/>
              </a:ext>
            </a:extLst>
          </a:blip>
          <a:stretch>
            <a:fillRect/>
          </a:stretch>
        </p:blipFill>
        <p:spPr>
          <a:xfrm>
            <a:off x="888847" y="2215675"/>
            <a:ext cx="5207000" cy="2146300"/>
          </a:xfrm>
          <a:prstGeom prst="rect">
            <a:avLst/>
          </a:prstGeom>
        </p:spPr>
      </p:pic>
      <p:sp>
        <p:nvSpPr>
          <p:cNvPr id="7" name="Content Placeholder 6"/>
          <p:cNvSpPr>
            <a:spLocks noGrp="1"/>
          </p:cNvSpPr>
          <p:nvPr>
            <p:ph/>
          </p:nvPr>
        </p:nvSpPr>
        <p:spPr>
          <a:xfrm>
            <a:off x="7190528" y="2215675"/>
            <a:ext cx="4507992" cy="2631168"/>
          </a:xfrm>
        </p:spPr>
        <p:txBody>
          <a:bodyPr anchor="t"/>
          <a:lstStyle/>
          <a:p>
            <a:pPr marL="0" marR="0" algn="l">
              <a:lnSpc>
                <a:spcPct val="100000"/>
              </a:lnSpc>
              <a:spcBef>
                <a:spcPts val="0"/>
              </a:spcBef>
              <a:spcAft>
                <a:spcPts val="200"/>
              </a:spcAft>
              <a:buNone/>
            </a:pPr>
            <a:r>
              <a:rPr lang="en-US" sz="3200" b="1" dirty="0">
                <a:solidFill>
                  <a:srgbClr val="8C7833">
                    <a:alpha val="100000"/>
                  </a:srgbClr>
                </a:solidFill>
                <a:latin typeface="Calibri"/>
                <a:cs typeface="Calibri"/>
                <a:sym typeface="Calibri"/>
              </a:rPr>
              <a:t>Weighted Support</a:t>
            </a:r>
            <a:endParaRPr sz="3200" b="1" i="0" u="none" strike="noStrike" cap="none" dirty="0">
              <a:solidFill>
                <a:srgbClr val="8C7833">
                  <a:alpha val="100000"/>
                </a:srgbClr>
              </a:solidFill>
              <a:latin typeface="Calibri"/>
              <a:cs typeface="Calibri"/>
              <a:sym typeface="Calibri"/>
            </a:endParaRPr>
          </a:p>
          <a:p>
            <a:pPr marL="0" marR="0" algn="l">
              <a:lnSpc>
                <a:spcPct val="100000"/>
              </a:lnSpc>
              <a:spcBef>
                <a:spcPts val="0"/>
              </a:spcBef>
              <a:spcAft>
                <a:spcPts val="1800"/>
              </a:spcAft>
              <a:buNone/>
            </a:pPr>
            <a:r>
              <a:rPr lang="en-US" sz="1500" b="0" i="0" u="none" strike="noStrike" cap="none" dirty="0">
                <a:solidFill>
                  <a:srgbClr val="3A3A3A">
                    <a:alpha val="100000"/>
                  </a:srgbClr>
                </a:solidFill>
                <a:latin typeface="Calibri"/>
                <a:cs typeface="Calibri"/>
                <a:sym typeface="Calibri"/>
              </a:rPr>
              <a:t>The % of each respondent group (staff, parents, non-staff non-parents), adjusted to local electorate</a:t>
            </a:r>
            <a:endParaRPr sz="1500" b="0" i="0" u="none" strike="noStrike" cap="none" dirty="0">
              <a:solidFill>
                <a:srgbClr val="3A3A3A">
                  <a:alpha val="100000"/>
                </a:srgbClr>
              </a:solidFill>
              <a:latin typeface="Calibri"/>
              <a:cs typeface="Calibri"/>
              <a:sym typeface="Calibri"/>
            </a:endParaRPr>
          </a:p>
          <a:p>
            <a:pPr marL="0" marR="0" algn="l">
              <a:lnSpc>
                <a:spcPct val="100000"/>
              </a:lnSpc>
              <a:spcBef>
                <a:spcPts val="0"/>
              </a:spcBef>
              <a:spcAft>
                <a:spcPts val="200"/>
              </a:spcAft>
              <a:buNone/>
            </a:pPr>
            <a:r>
              <a:rPr lang="en-US" sz="3200" b="1" dirty="0">
                <a:solidFill>
                  <a:srgbClr val="2C3F73">
                    <a:alpha val="100000"/>
                  </a:srgbClr>
                </a:solidFill>
                <a:latin typeface="Calibri"/>
                <a:cs typeface="Calibri"/>
                <a:sym typeface="Calibri"/>
              </a:rPr>
              <a:t>Dataset</a:t>
            </a:r>
            <a:endParaRPr sz="3200" b="1" i="0" u="none" strike="noStrike" cap="none" dirty="0">
              <a:solidFill>
                <a:srgbClr val="2C3F73">
                  <a:alpha val="100000"/>
                </a:srgbClr>
              </a:solidFill>
              <a:latin typeface="Calibri"/>
              <a:cs typeface="Calibri"/>
              <a:sym typeface="Calibri"/>
            </a:endParaRPr>
          </a:p>
          <a:p>
            <a:pPr marL="0" marR="0" algn="l">
              <a:lnSpc>
                <a:spcPct val="100000"/>
              </a:lnSpc>
              <a:spcBef>
                <a:spcPts val="0"/>
              </a:spcBef>
              <a:spcAft>
                <a:spcPts val="1800"/>
              </a:spcAft>
              <a:buNone/>
            </a:pPr>
            <a:r>
              <a:rPr lang="en-US" sz="1500" b="0" i="0" u="none" strike="noStrike" cap="none" dirty="0">
                <a:solidFill>
                  <a:srgbClr val="3A3A3A">
                    <a:alpha val="100000"/>
                  </a:srgbClr>
                </a:solidFill>
                <a:latin typeface="Calibri"/>
                <a:cs typeface="Calibri"/>
                <a:sym typeface="Calibri"/>
              </a:rPr>
              <a:t>125 SP laddered questions, 2012-2026.</a:t>
            </a:r>
          </a:p>
        </p:txBody>
      </p:sp>
      <p:sp>
        <p:nvSpPr>
          <p:cNvPr id="8" name="Content Placeholder 7"/>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dirty="0">
                <a:solidFill>
                  <a:srgbClr val="3A3A3A">
                    <a:alpha val="100000"/>
                  </a:srgbClr>
                </a:solidFill>
                <a:latin typeface="Calibri"/>
                <a:cs typeface="Calibri"/>
                <a:sym typeface="Calibri"/>
              </a:rPr>
              <a:t>Source: </a:t>
            </a:r>
            <a:r>
              <a:rPr lang="en-US" sz="1100" b="0" i="1" u="none" strike="noStrike" cap="none" dirty="0">
                <a:solidFill>
                  <a:srgbClr val="3A3A3A">
                    <a:alpha val="100000"/>
                  </a:srgbClr>
                </a:solidFill>
                <a:latin typeface="Calibri"/>
                <a:cs typeface="Calibri"/>
                <a:sym typeface="Calibri"/>
              </a:rPr>
              <a:t>2025 </a:t>
            </a:r>
            <a:r>
              <a:rPr lang="en-US" sz="1100" i="1" dirty="0">
                <a:solidFill>
                  <a:srgbClr val="3A3A3A">
                    <a:alpha val="100000"/>
                  </a:srgbClr>
                </a:solidFill>
                <a:latin typeface="Calibri"/>
                <a:cs typeface="Calibri"/>
                <a:sym typeface="Calibri"/>
              </a:rPr>
              <a:t>community survey testing operational referendum</a:t>
            </a:r>
            <a:endParaRPr sz="1100" b="0" i="1" u="none" strike="noStrike" cap="none" dirty="0">
              <a:solidFill>
                <a:srgbClr val="3A3A3A">
                  <a:alpha val="100000"/>
                </a:srgbClr>
              </a:solidFill>
              <a:latin typeface="Calibri"/>
              <a:cs typeface="Calibri"/>
              <a:sym typeface="Calibri"/>
            </a:endParaRPr>
          </a:p>
        </p:txBody>
      </p:sp>
      <p:pic>
        <p:nvPicPr>
          <p:cNvPr id="9" name="Content Placeholder 8"/>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p:cNvPicPr>
            <a:picLocks noGrp="1"/>
          </p:cNvPicPr>
          <p:nvPr>
            <p:ph/>
          </p:nvPr>
        </p:nvPicPr>
        <p:blipFill>
          <a:blip r:embed="rId3"/>
          <a:stretch>
            <a:fillRect/>
          </a:stretch>
        </p:blipFill>
        <p:spPr>
          <a:xfrm>
            <a:off x="0" y="6784848"/>
            <a:ext cx="12191695" cy="73152"/>
          </a:xfrm>
          <a:prstGeom prst="rect">
            <a:avLst/>
          </a:prstGeom>
        </p:spPr>
      </p:pic>
    </p:spTree>
    <p:extLst>
      <p:ext uri="{BB962C8B-B14F-4D97-AF65-F5344CB8AC3E}">
        <p14:creationId xmlns:p14="http://schemas.microsoft.com/office/powerpoint/2010/main" val="833743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sz="3000" b="1" i="0" u="none" strike="noStrike" cap="none">
                <a:solidFill>
                  <a:srgbClr val="2C3F73">
                    <a:alpha val="100000"/>
                  </a:srgbClr>
                </a:solidFill>
                <a:latin typeface="Calibri"/>
                <a:cs typeface="Calibri"/>
                <a:sym typeface="Calibri"/>
              </a:rPr>
              <a:t>Every 10% added to the ask costs about 5.5 points of support</a:t>
            </a: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1 · PRICE SENSITIVITY</a:t>
            </a:r>
          </a:p>
        </p:txBody>
      </p:sp>
      <p:pic>
        <p:nvPicPr>
          <p:cNvPr id="6" name="Content Placeholder 5"/>
          <p:cNvPicPr>
            <a:picLocks noGrp="1"/>
          </p:cNvPicPr>
          <p:nvPr>
            <p:ph/>
          </p:nvPr>
        </p:nvPicPr>
        <p:blipFill>
          <a:blip r:embed="rId5"/>
          <a:stretch>
            <a:fillRect/>
          </a:stretch>
        </p:blipFill>
        <p:spPr>
          <a:xfrm>
            <a:off x="457200" y="1691640"/>
            <a:ext cx="6400800" cy="4297680"/>
          </a:xfrm>
          <a:prstGeom prst="rect">
            <a:avLst/>
          </a:prstGeom>
        </p:spPr>
      </p:pic>
      <p:sp>
        <p:nvSpPr>
          <p:cNvPr id="7" name="Content Placeholder 6"/>
          <p:cNvSpPr>
            <a:spLocks noGrp="1"/>
          </p:cNvSpPr>
          <p:nvPr>
            <p:ph/>
          </p:nvPr>
        </p:nvSpPr>
        <p:spPr>
          <a:xfrm>
            <a:off x="7223760" y="1783080"/>
            <a:ext cx="4507992" cy="4206240"/>
          </a:xfrm>
        </p:spPr>
        <p:txBody>
          <a:bodyPr anchor="t"/>
          <a:lstStyle/>
          <a:p>
            <a:pPr marL="0" marR="0" algn="l">
              <a:lnSpc>
                <a:spcPct val="100000"/>
              </a:lnSpc>
              <a:spcBef>
                <a:spcPts val="0"/>
              </a:spcBef>
              <a:spcAft>
                <a:spcPts val="200"/>
              </a:spcAft>
              <a:buNone/>
            </a:pPr>
            <a:r>
              <a:rPr sz="3200" b="1" i="0" u="none" strike="noStrike" cap="none" dirty="0">
                <a:solidFill>
                  <a:srgbClr val="8C7833">
                    <a:alpha val="100000"/>
                  </a:srgbClr>
                </a:solidFill>
                <a:latin typeface="Calibri"/>
                <a:cs typeface="Calibri"/>
                <a:sym typeface="Calibri"/>
              </a:rPr>
              <a:t>−5.5 pts</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per +10% of the ask · median of 12</a:t>
            </a:r>
            <a:r>
              <a:rPr lang="en-US" sz="1500" b="0" i="0" u="none" strike="noStrike" cap="none" dirty="0">
                <a:solidFill>
                  <a:srgbClr val="3A3A3A">
                    <a:alpha val="100000"/>
                  </a:srgbClr>
                </a:solidFill>
                <a:latin typeface="Calibri"/>
                <a:cs typeface="Calibri"/>
                <a:sym typeface="Calibri"/>
              </a:rPr>
              <a:t>5</a:t>
            </a:r>
            <a:r>
              <a:rPr sz="1500" b="0" i="0" u="none" strike="noStrike" cap="none" dirty="0">
                <a:solidFill>
                  <a:srgbClr val="3A3A3A">
                    <a:alpha val="100000"/>
                  </a:srgbClr>
                </a:solidFill>
                <a:latin typeface="Calibri"/>
                <a:cs typeface="Calibri"/>
                <a:sym typeface="Calibri"/>
              </a:rPr>
              <a:t> price-ladder questions (middle half 3.9 to 7.1)</a:t>
            </a:r>
          </a:p>
          <a:p>
            <a:pPr marL="0" marR="0" algn="l">
              <a:lnSpc>
                <a:spcPct val="100000"/>
              </a:lnSpc>
              <a:spcBef>
                <a:spcPts val="0"/>
              </a:spcBef>
              <a:spcAft>
                <a:spcPts val="200"/>
              </a:spcAft>
              <a:buNone/>
            </a:pPr>
            <a:r>
              <a:rPr sz="3200" b="1" i="0" u="none" strike="noStrike" cap="none" dirty="0">
                <a:solidFill>
                  <a:srgbClr val="2C3F73">
                    <a:alpha val="100000"/>
                  </a:srgbClr>
                </a:solidFill>
                <a:latin typeface="Calibri"/>
                <a:cs typeface="Calibri"/>
                <a:sym typeface="Calibri"/>
              </a:rPr>
              <a:t>Same for both</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Operating and facilities curves are indistinguishable (95% CI -2.6 to +0.3)</a:t>
            </a:r>
          </a:p>
          <a:p>
            <a:pPr marL="0" marR="0" algn="l">
              <a:lnSpc>
                <a:spcPct val="100000"/>
              </a:lnSpc>
              <a:spcBef>
                <a:spcPts val="0"/>
              </a:spcBef>
              <a:spcAft>
                <a:spcPts val="200"/>
              </a:spcAft>
              <a:buNone/>
            </a:pPr>
            <a:r>
              <a:rPr sz="3200" b="1" i="0" u="none" strike="noStrike" cap="none" dirty="0">
                <a:solidFill>
                  <a:srgbClr val="2C3F73">
                    <a:alpha val="100000"/>
                  </a:srgbClr>
                </a:solidFill>
                <a:latin typeface="Calibri"/>
                <a:cs typeface="Calibri"/>
                <a:sym typeface="Calibri"/>
              </a:rPr>
              <a:t>21 points apart</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Parents start near 75%, non-parents near 55%, and both fall at the same rate</a:t>
            </a:r>
          </a:p>
        </p:txBody>
      </p:sp>
      <p:sp>
        <p:nvSpPr>
          <p:cNvPr id="8" name="Content Placeholder 7"/>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a:solidFill>
                  <a:srgbClr val="3A3A3A">
                    <a:alpha val="100000"/>
                  </a:srgbClr>
                </a:solidFill>
                <a:latin typeface="Calibri"/>
                <a:cs typeface="Calibri"/>
                <a:sym typeface="Calibri"/>
              </a:rPr>
              <a:t>Source: School Perceptions community surveys with amount ladders, electorate-weighted. Chart draws the median fitted parent and non-parent slopes.</a:t>
            </a:r>
          </a:p>
        </p:txBody>
      </p:sp>
      <p:pic>
        <p:nvPicPr>
          <p:cNvPr id="9" name="Content Placeholder 8"/>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p:cNvPicPr>
            <a:picLocks noGrp="1"/>
          </p:cNvPicPr>
          <p:nvPr>
            <p:ph/>
          </p:nvPr>
        </p:nvPicPr>
        <p:blipFill>
          <a:blip r:embed="rId3"/>
          <a:stretch>
            <a:fillRect/>
          </a:stretch>
        </p:blipFill>
        <p:spPr>
          <a:xfrm>
            <a:off x="0" y="6784848"/>
            <a:ext cx="12191695" cy="731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A18BA-619B-FB0A-3136-A3A9F528106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5F89F4-FB98-DD14-38E2-C5D99527F5BF}"/>
              </a:ext>
            </a:extLst>
          </p:cNvPr>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lang="en-US" sz="3000" b="1" i="0" u="none" strike="noStrike" cap="none" dirty="0">
                <a:solidFill>
                  <a:srgbClr val="2C3F73">
                    <a:alpha val="100000"/>
                  </a:srgbClr>
                </a:solidFill>
                <a:latin typeface="Calibri"/>
                <a:cs typeface="Calibri"/>
                <a:sym typeface="Calibri"/>
              </a:rPr>
              <a:t>How to use this estimate</a:t>
            </a:r>
            <a:endParaRPr sz="3000" b="1" i="0" u="none" strike="noStrike" cap="none" dirty="0">
              <a:solidFill>
                <a:srgbClr val="2C3F73">
                  <a:alpha val="100000"/>
                </a:srgbClr>
              </a:solidFill>
              <a:latin typeface="Calibri"/>
              <a:cs typeface="Calibri"/>
              <a:sym typeface="Calibri"/>
            </a:endParaRPr>
          </a:p>
        </p:txBody>
      </p:sp>
      <p:pic>
        <p:nvPicPr>
          <p:cNvPr id="3" name="Content Placeholder 2">
            <a:extLst>
              <a:ext uri="{FF2B5EF4-FFF2-40B4-BE49-F238E27FC236}">
                <a16:creationId xmlns:a16="http://schemas.microsoft.com/office/drawing/2014/main" id="{0AD1E6EF-C559-E506-5C03-6FE322497096}"/>
              </a:ext>
            </a:extLst>
          </p:cNvPr>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a:extLst>
              <a:ext uri="{FF2B5EF4-FFF2-40B4-BE49-F238E27FC236}">
                <a16:creationId xmlns:a16="http://schemas.microsoft.com/office/drawing/2014/main" id="{2BB65EE5-330A-FCEC-7B41-D1148BEB95D6}"/>
              </a:ext>
            </a:extLst>
          </p:cNvPr>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a:extLst>
              <a:ext uri="{FF2B5EF4-FFF2-40B4-BE49-F238E27FC236}">
                <a16:creationId xmlns:a16="http://schemas.microsoft.com/office/drawing/2014/main" id="{28C88996-3A2B-5F59-9F23-E59DAE5CA0AF}"/>
              </a:ext>
            </a:extLst>
          </p:cNvPr>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lang="en-US" sz="1300" b="1" dirty="0">
                <a:solidFill>
                  <a:srgbClr val="A89240">
                    <a:alpha val="100000"/>
                  </a:srgbClr>
                </a:solidFill>
                <a:latin typeface="Calibri"/>
                <a:cs typeface="Calibri"/>
                <a:sym typeface="Calibri"/>
              </a:rPr>
              <a:t>MANY OF OUR COMMUNITY SURVEYS ASK “LADDERED” QUESTIONS</a:t>
            </a:r>
            <a:endParaRPr sz="1300" b="1" i="0" u="none" strike="noStrike" cap="none" dirty="0">
              <a:solidFill>
                <a:srgbClr val="A89240">
                  <a:alpha val="100000"/>
                </a:srgbClr>
              </a:solidFill>
              <a:latin typeface="Calibri"/>
              <a:cs typeface="Calibri"/>
              <a:sym typeface="Calibri"/>
            </a:endParaRPr>
          </a:p>
        </p:txBody>
      </p:sp>
      <p:pic>
        <p:nvPicPr>
          <p:cNvPr id="12" name="Content Placeholder 11">
            <a:extLst>
              <a:ext uri="{FF2B5EF4-FFF2-40B4-BE49-F238E27FC236}">
                <a16:creationId xmlns:a16="http://schemas.microsoft.com/office/drawing/2014/main" id="{6FF2D830-AF02-3400-6A0F-BE0A47ADE7C2}"/>
              </a:ext>
            </a:extLst>
          </p:cNvPr>
          <p:cNvPicPr>
            <a:picLocks noGrp="1" noChangeAspect="1"/>
          </p:cNvPicPr>
          <p:nvPr>
            <p:ph/>
          </p:nvPr>
        </p:nvPicPr>
        <p:blipFill>
          <a:blip r:embed="rId5">
            <a:extLst>
              <a:ext uri="{28A0092B-C50C-407E-A947-70E740481C1C}">
                <a14:useLocalDpi xmlns:a14="http://schemas.microsoft.com/office/drawing/2010/main" val="0"/>
              </a:ext>
            </a:extLst>
          </a:blip>
          <a:stretch>
            <a:fillRect/>
          </a:stretch>
        </p:blipFill>
        <p:spPr>
          <a:xfrm>
            <a:off x="888847" y="2215675"/>
            <a:ext cx="5207000" cy="2146300"/>
          </a:xfrm>
          <a:prstGeom prst="rect">
            <a:avLst/>
          </a:prstGeom>
        </p:spPr>
      </p:pic>
      <p:sp>
        <p:nvSpPr>
          <p:cNvPr id="7" name="Content Placeholder 6">
            <a:extLst>
              <a:ext uri="{FF2B5EF4-FFF2-40B4-BE49-F238E27FC236}">
                <a16:creationId xmlns:a16="http://schemas.microsoft.com/office/drawing/2014/main" id="{CFD5FAF9-3AD4-0E6C-A064-E92BDA06BC81}"/>
              </a:ext>
            </a:extLst>
          </p:cNvPr>
          <p:cNvSpPr>
            <a:spLocks noGrp="1"/>
          </p:cNvSpPr>
          <p:nvPr>
            <p:ph/>
          </p:nvPr>
        </p:nvSpPr>
        <p:spPr>
          <a:xfrm>
            <a:off x="7190528" y="2215675"/>
            <a:ext cx="4507992" cy="2631168"/>
          </a:xfrm>
        </p:spPr>
        <p:txBody>
          <a:bodyPr anchor="t"/>
          <a:lstStyle/>
          <a:p>
            <a:pPr marL="0" marR="0" algn="l">
              <a:lnSpc>
                <a:spcPct val="100000"/>
              </a:lnSpc>
              <a:spcBef>
                <a:spcPts val="0"/>
              </a:spcBef>
              <a:spcAft>
                <a:spcPts val="200"/>
              </a:spcAft>
              <a:buNone/>
            </a:pPr>
            <a:r>
              <a:rPr lang="en-US" sz="3200" b="1" dirty="0">
                <a:solidFill>
                  <a:srgbClr val="8C7833">
                    <a:alpha val="100000"/>
                  </a:srgbClr>
                </a:solidFill>
                <a:latin typeface="Calibri"/>
                <a:cs typeface="Calibri"/>
                <a:sym typeface="Calibri"/>
              </a:rPr>
              <a:t>It works at either end</a:t>
            </a:r>
            <a:endParaRPr sz="3200" b="1" i="0" u="none" strike="noStrike" cap="none" dirty="0">
              <a:solidFill>
                <a:srgbClr val="8C7833">
                  <a:alpha val="100000"/>
                </a:srgbClr>
              </a:solidFill>
              <a:latin typeface="Calibri"/>
              <a:cs typeface="Calibri"/>
              <a:sym typeface="Calibri"/>
            </a:endParaRPr>
          </a:p>
          <a:p>
            <a:pPr marL="0" marR="0" algn="l">
              <a:lnSpc>
                <a:spcPct val="100000"/>
              </a:lnSpc>
              <a:spcBef>
                <a:spcPts val="0"/>
              </a:spcBef>
              <a:spcAft>
                <a:spcPts val="1800"/>
              </a:spcAft>
              <a:buNone/>
            </a:pPr>
            <a:endParaRPr lang="en-US" sz="1500" b="0" i="0" u="none" strike="noStrike" cap="none" dirty="0">
              <a:solidFill>
                <a:srgbClr val="3A3A3A">
                  <a:alpha val="100000"/>
                </a:srgbClr>
              </a:solidFill>
              <a:latin typeface="Calibri"/>
              <a:cs typeface="Calibri"/>
              <a:sym typeface="Calibri"/>
            </a:endParaRPr>
          </a:p>
          <a:p>
            <a:pPr marL="0" marR="0" algn="l">
              <a:lnSpc>
                <a:spcPct val="100000"/>
              </a:lnSpc>
              <a:spcBef>
                <a:spcPts val="0"/>
              </a:spcBef>
              <a:spcAft>
                <a:spcPts val="1800"/>
              </a:spcAft>
              <a:buNone/>
            </a:pPr>
            <a:r>
              <a:rPr lang="en-US" sz="1500" b="1" i="0" u="none" strike="noStrike" cap="none" dirty="0">
                <a:solidFill>
                  <a:srgbClr val="3A3A3A">
                    <a:alpha val="100000"/>
                  </a:srgbClr>
                </a:solidFill>
                <a:latin typeface="Calibri"/>
                <a:cs typeface="Calibri"/>
                <a:sym typeface="Calibri"/>
              </a:rPr>
              <a:t>62% weighted support at $6m? </a:t>
            </a:r>
            <a:r>
              <a:rPr lang="en-US" sz="1500" i="0" u="none" strike="noStrike" cap="none" dirty="0">
                <a:solidFill>
                  <a:srgbClr val="3A3A3A">
                    <a:alpha val="100000"/>
                  </a:srgbClr>
                </a:solidFill>
                <a:latin typeface="Calibri"/>
                <a:cs typeface="Calibri"/>
                <a:sym typeface="Calibri"/>
              </a:rPr>
              <a:t>You </a:t>
            </a:r>
            <a:r>
              <a:rPr lang="en-US" sz="1500" i="1" u="none" strike="noStrike" cap="none" dirty="0">
                <a:solidFill>
                  <a:srgbClr val="3A3A3A">
                    <a:alpha val="100000"/>
                  </a:srgbClr>
                </a:solidFill>
                <a:latin typeface="Calibri"/>
                <a:cs typeface="Calibri"/>
                <a:sym typeface="Calibri"/>
              </a:rPr>
              <a:t>could</a:t>
            </a:r>
            <a:r>
              <a:rPr lang="en-US" sz="1500" i="0" u="none" strike="noStrike" cap="none" dirty="0">
                <a:solidFill>
                  <a:srgbClr val="3A3A3A">
                    <a:alpha val="100000"/>
                  </a:srgbClr>
                </a:solidFill>
                <a:latin typeface="Calibri"/>
                <a:cs typeface="Calibri"/>
                <a:sym typeface="Calibri"/>
              </a:rPr>
              <a:t> ask $7.2m</a:t>
            </a:r>
          </a:p>
          <a:p>
            <a:pPr marL="0" marR="0" algn="l">
              <a:lnSpc>
                <a:spcPct val="100000"/>
              </a:lnSpc>
              <a:spcBef>
                <a:spcPts val="0"/>
              </a:spcBef>
              <a:spcAft>
                <a:spcPts val="1800"/>
              </a:spcAft>
              <a:buNone/>
            </a:pPr>
            <a:br>
              <a:rPr lang="en-US" sz="1500" b="1" i="0" u="none" strike="noStrike" cap="none" dirty="0">
                <a:solidFill>
                  <a:srgbClr val="3A3A3A">
                    <a:alpha val="100000"/>
                  </a:srgbClr>
                </a:solidFill>
                <a:latin typeface="Calibri"/>
                <a:cs typeface="Calibri"/>
                <a:sym typeface="Calibri"/>
              </a:rPr>
            </a:br>
            <a:r>
              <a:rPr lang="en-US" sz="1500" b="1" i="0" u="none" strike="noStrike" cap="none" dirty="0">
                <a:solidFill>
                  <a:srgbClr val="3A3A3A">
                    <a:alpha val="100000"/>
                  </a:srgbClr>
                </a:solidFill>
                <a:latin typeface="Calibri"/>
                <a:cs typeface="Calibri"/>
                <a:sym typeface="Calibri"/>
              </a:rPr>
              <a:t>46% weighted support at $3m? </a:t>
            </a:r>
            <a:r>
              <a:rPr lang="en-US" sz="1500" i="0" u="none" strike="noStrike" cap="none" dirty="0">
                <a:solidFill>
                  <a:srgbClr val="3A3A3A">
                    <a:alpha val="100000"/>
                  </a:srgbClr>
                </a:solidFill>
                <a:latin typeface="Calibri"/>
                <a:cs typeface="Calibri"/>
                <a:sym typeface="Calibri"/>
              </a:rPr>
              <a:t>You should ask $2.7m</a:t>
            </a:r>
            <a:endParaRPr sz="1500" i="0" u="none" strike="noStrike" cap="none" dirty="0">
              <a:solidFill>
                <a:srgbClr val="3A3A3A">
                  <a:alpha val="100000"/>
                </a:srgbClr>
              </a:solidFill>
              <a:latin typeface="Calibri"/>
              <a:cs typeface="Calibri"/>
              <a:sym typeface="Calibri"/>
            </a:endParaRPr>
          </a:p>
        </p:txBody>
      </p:sp>
      <p:sp>
        <p:nvSpPr>
          <p:cNvPr id="8" name="Content Placeholder 7">
            <a:extLst>
              <a:ext uri="{FF2B5EF4-FFF2-40B4-BE49-F238E27FC236}">
                <a16:creationId xmlns:a16="http://schemas.microsoft.com/office/drawing/2014/main" id="{4500559A-34C8-3159-987D-AF4DA0A33D5E}"/>
              </a:ext>
            </a:extLst>
          </p:cNvPr>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dirty="0">
                <a:solidFill>
                  <a:srgbClr val="3A3A3A">
                    <a:alpha val="100000"/>
                  </a:srgbClr>
                </a:solidFill>
                <a:latin typeface="Calibri"/>
                <a:cs typeface="Calibri"/>
                <a:sym typeface="Calibri"/>
              </a:rPr>
              <a:t>Source: </a:t>
            </a:r>
            <a:r>
              <a:rPr lang="en-US" sz="1100" b="0" i="1" u="none" strike="noStrike" cap="none" dirty="0">
                <a:solidFill>
                  <a:srgbClr val="3A3A3A">
                    <a:alpha val="100000"/>
                  </a:srgbClr>
                </a:solidFill>
                <a:latin typeface="Calibri"/>
                <a:cs typeface="Calibri"/>
                <a:sym typeface="Calibri"/>
              </a:rPr>
              <a:t>2025 </a:t>
            </a:r>
            <a:r>
              <a:rPr lang="en-US" sz="1100" i="1" dirty="0">
                <a:solidFill>
                  <a:srgbClr val="3A3A3A">
                    <a:alpha val="100000"/>
                  </a:srgbClr>
                </a:solidFill>
                <a:latin typeface="Calibri"/>
                <a:cs typeface="Calibri"/>
                <a:sym typeface="Calibri"/>
              </a:rPr>
              <a:t>community survey testing operational referendum</a:t>
            </a:r>
            <a:endParaRPr sz="1100" b="0" i="1" u="none" strike="noStrike" cap="none" dirty="0">
              <a:solidFill>
                <a:srgbClr val="3A3A3A">
                  <a:alpha val="100000"/>
                </a:srgbClr>
              </a:solidFill>
              <a:latin typeface="Calibri"/>
              <a:cs typeface="Calibri"/>
              <a:sym typeface="Calibri"/>
            </a:endParaRPr>
          </a:p>
        </p:txBody>
      </p:sp>
      <p:pic>
        <p:nvPicPr>
          <p:cNvPr id="9" name="Content Placeholder 8">
            <a:extLst>
              <a:ext uri="{FF2B5EF4-FFF2-40B4-BE49-F238E27FC236}">
                <a16:creationId xmlns:a16="http://schemas.microsoft.com/office/drawing/2014/main" id="{F09F4313-1605-A7AD-C88A-67747CF03C8C}"/>
              </a:ext>
            </a:extLst>
          </p:cNvPr>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a:extLst>
              <a:ext uri="{FF2B5EF4-FFF2-40B4-BE49-F238E27FC236}">
                <a16:creationId xmlns:a16="http://schemas.microsoft.com/office/drawing/2014/main" id="{8864490A-3F5A-A7AF-1738-4AE9EDD8C758}"/>
              </a:ext>
            </a:extLst>
          </p:cNvPr>
          <p:cNvPicPr>
            <a:picLocks noGrp="1"/>
          </p:cNvPicPr>
          <p:nvPr>
            <p:ph/>
          </p:nvPr>
        </p:nvPicPr>
        <p:blipFill>
          <a:blip r:embed="rId3"/>
          <a:stretch>
            <a:fillRect/>
          </a:stretch>
        </p:blipFill>
        <p:spPr>
          <a:xfrm>
            <a:off x="0" y="6784848"/>
            <a:ext cx="12191695" cy="73152"/>
          </a:xfrm>
          <a:prstGeom prst="rect">
            <a:avLst/>
          </a:prstGeom>
        </p:spPr>
      </p:pic>
    </p:spTree>
    <p:extLst>
      <p:ext uri="{BB962C8B-B14F-4D97-AF65-F5344CB8AC3E}">
        <p14:creationId xmlns:p14="http://schemas.microsoft.com/office/powerpoint/2010/main" val="3531699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p:cNvPicPr>
          <p:nvPr>
            <p:ph/>
          </p:nvPr>
        </p:nvPicPr>
        <p:blipFill>
          <a:blip r:embed="rId2"/>
          <a:stretch>
            <a:fillRect/>
          </a:stretch>
        </p:blipFill>
        <p:spPr>
          <a:xfrm>
            <a:off x="0" y="0"/>
            <a:ext cx="12191695" cy="6858000"/>
          </a:xfrm>
          <a:prstGeom prst="rect">
            <a:avLst/>
          </a:prstGeom>
        </p:spPr>
      </p:pic>
      <p:pic>
        <p:nvPicPr>
          <p:cNvPr id="3" name="Content Placeholder 2"/>
          <p:cNvPicPr>
            <a:picLocks noGrp="1"/>
          </p:cNvPicPr>
          <p:nvPr>
            <p:ph/>
          </p:nvPr>
        </p:nvPicPr>
        <p:blipFill>
          <a:blip r:embed="rId3"/>
          <a:stretch>
            <a:fillRect/>
          </a:stretch>
        </p:blipFill>
        <p:spPr>
          <a:xfrm>
            <a:off x="0" y="0"/>
            <a:ext cx="12191695" cy="54864"/>
          </a:xfrm>
          <a:prstGeom prst="rect">
            <a:avLst/>
          </a:prstGeom>
        </p:spPr>
      </p:pic>
      <p:sp>
        <p:nvSpPr>
          <p:cNvPr id="4" name="Content Placeholder 3"/>
          <p:cNvSpPr>
            <a:spLocks noGrp="1"/>
          </p:cNvSpPr>
          <p:nvPr>
            <p:ph/>
          </p:nvPr>
        </p:nvSpPr>
        <p:spPr>
          <a:xfrm>
            <a:off x="0" y="2423160"/>
            <a:ext cx="12191695" cy="365760"/>
          </a:xfrm>
        </p:spPr>
        <p:txBody>
          <a:bodyPr anchor="t"/>
          <a:lstStyle/>
          <a:p>
            <a:pPr marL="0" marR="0" algn="ctr">
              <a:lnSpc>
                <a:spcPct val="100000"/>
              </a:lnSpc>
              <a:spcBef>
                <a:spcPts val="0"/>
              </a:spcBef>
              <a:spcAft>
                <a:spcPts val="0"/>
              </a:spcAft>
              <a:buNone/>
            </a:pPr>
            <a:r>
              <a:rPr sz="1500" b="1" i="0" u="none" strike="noStrike" cap="none">
                <a:solidFill>
                  <a:srgbClr val="A89240">
                    <a:alpha val="100000"/>
                  </a:srgbClr>
                </a:solidFill>
                <a:latin typeface="Calibri"/>
                <a:cs typeface="Calibri"/>
                <a:sym typeface="Calibri"/>
              </a:rPr>
              <a:t>PART 2</a:t>
            </a:r>
          </a:p>
        </p:txBody>
      </p:sp>
      <p:sp>
        <p:nvSpPr>
          <p:cNvPr id="5" name="Content Placeholder 4"/>
          <p:cNvSpPr>
            <a:spLocks noGrp="1"/>
          </p:cNvSpPr>
          <p:nvPr>
            <p:ph/>
          </p:nvPr>
        </p:nvSpPr>
        <p:spPr>
          <a:xfrm>
            <a:off x="0" y="2834640"/>
            <a:ext cx="12191695" cy="914400"/>
          </a:xfrm>
        </p:spPr>
        <p:txBody>
          <a:bodyPr anchor="t"/>
          <a:lstStyle/>
          <a:p>
            <a:pPr marL="0" marR="0" algn="ctr">
              <a:lnSpc>
                <a:spcPct val="100000"/>
              </a:lnSpc>
              <a:spcBef>
                <a:spcPts val="0"/>
              </a:spcBef>
              <a:spcAft>
                <a:spcPts val="0"/>
              </a:spcAft>
              <a:buNone/>
            </a:pPr>
            <a:r>
              <a:rPr sz="5000" b="1" i="0" u="none" strike="noStrike" cap="none" dirty="0">
                <a:solidFill>
                  <a:srgbClr val="FFFFFF">
                    <a:alpha val="100000"/>
                  </a:srgbClr>
                </a:solidFill>
                <a:latin typeface="Calibri"/>
                <a:cs typeface="Calibri"/>
                <a:sym typeface="Calibri"/>
              </a:rPr>
              <a:t>Trust</a:t>
            </a:r>
          </a:p>
        </p:txBody>
      </p:sp>
      <p:pic>
        <p:nvPicPr>
          <p:cNvPr id="6" name="Content Placeholder 5"/>
          <p:cNvPicPr>
            <a:picLocks noGrp="1"/>
          </p:cNvPicPr>
          <p:nvPr>
            <p:ph/>
          </p:nvPr>
        </p:nvPicPr>
        <p:blipFill>
          <a:blip r:embed="rId3"/>
          <a:stretch>
            <a:fillRect/>
          </a:stretch>
        </p:blipFill>
        <p:spPr>
          <a:xfrm>
            <a:off x="5272888" y="3931920"/>
            <a:ext cx="1645920" cy="73152"/>
          </a:xfrm>
          <a:prstGeom prst="rect">
            <a:avLst/>
          </a:prstGeom>
        </p:spPr>
      </p:pic>
      <p:sp>
        <p:nvSpPr>
          <p:cNvPr id="7" name="Content Placeholder 6"/>
          <p:cNvSpPr>
            <a:spLocks noGrp="1"/>
          </p:cNvSpPr>
          <p:nvPr>
            <p:ph/>
          </p:nvPr>
        </p:nvSpPr>
        <p:spPr>
          <a:xfrm>
            <a:off x="914400" y="4160520"/>
            <a:ext cx="10362895" cy="822960"/>
          </a:xfrm>
        </p:spPr>
        <p:txBody>
          <a:bodyPr anchor="t"/>
          <a:lstStyle/>
          <a:p>
            <a:pPr marL="0" marR="0" algn="ctr">
              <a:lnSpc>
                <a:spcPct val="100000"/>
              </a:lnSpc>
              <a:spcBef>
                <a:spcPts val="0"/>
              </a:spcBef>
              <a:spcAft>
                <a:spcPts val="0"/>
              </a:spcAft>
              <a:buNone/>
            </a:pPr>
            <a:r>
              <a:rPr lang="en-US" sz="2200" dirty="0">
                <a:solidFill>
                  <a:srgbClr val="D5DAE8">
                    <a:alpha val="100000"/>
                  </a:srgbClr>
                </a:solidFill>
                <a:latin typeface="Calibri"/>
                <a:cs typeface="Calibri"/>
                <a:sym typeface="Calibri"/>
              </a:rPr>
              <a:t>A decisive factor in maintaining capacity</a:t>
            </a:r>
            <a:endParaRPr sz="2200" b="0" i="0" u="none" strike="noStrike" cap="none" dirty="0">
              <a:solidFill>
                <a:srgbClr val="D5DAE8">
                  <a:alpha val="100000"/>
                </a:srgbClr>
              </a:solidFill>
              <a:latin typeface="Calibri"/>
              <a:cs typeface="Calibri"/>
              <a:sym typeface="Calibri"/>
            </a:endParaRPr>
          </a:p>
        </p:txBody>
      </p:sp>
      <p:pic>
        <p:nvPicPr>
          <p:cNvPr id="8" name="Content Placeholder 7"/>
          <p:cNvPicPr>
            <a:picLocks noGrp="1"/>
          </p:cNvPicPr>
          <p:nvPr>
            <p:ph/>
          </p:nvPr>
        </p:nvPicPr>
        <p:blipFill>
          <a:blip r:embed="rId3"/>
          <a:stretch>
            <a:fillRect/>
          </a:stretch>
        </p:blipFill>
        <p:spPr>
          <a:xfrm>
            <a:off x="0" y="6803136"/>
            <a:ext cx="12191695" cy="548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sz="3000" b="1" i="0" u="none" strike="noStrike" cap="none">
                <a:solidFill>
                  <a:srgbClr val="2C3F73">
                    <a:alpha val="100000"/>
                  </a:srgbClr>
                </a:solidFill>
                <a:latin typeface="Calibri"/>
                <a:cs typeface="Calibri"/>
                <a:sym typeface="Calibri"/>
              </a:rPr>
              <a:t>Operating referenda are getting harder to pass; capital isn't</a:t>
            </a: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2 · THE PROBLEM</a:t>
            </a:r>
          </a:p>
        </p:txBody>
      </p:sp>
      <p:pic>
        <p:nvPicPr>
          <p:cNvPr id="6" name="Content Placeholder 5"/>
          <p:cNvPicPr>
            <a:picLocks noGrp="1"/>
          </p:cNvPicPr>
          <p:nvPr>
            <p:ph/>
          </p:nvPr>
        </p:nvPicPr>
        <p:blipFill>
          <a:blip r:embed="rId5"/>
          <a:stretch>
            <a:fillRect/>
          </a:stretch>
        </p:blipFill>
        <p:spPr>
          <a:xfrm>
            <a:off x="457200" y="1691640"/>
            <a:ext cx="6400800" cy="4297680"/>
          </a:xfrm>
          <a:prstGeom prst="rect">
            <a:avLst/>
          </a:prstGeom>
        </p:spPr>
      </p:pic>
      <p:sp>
        <p:nvSpPr>
          <p:cNvPr id="7" name="Content Placeholder 6"/>
          <p:cNvSpPr>
            <a:spLocks noGrp="1"/>
          </p:cNvSpPr>
          <p:nvPr>
            <p:ph/>
          </p:nvPr>
        </p:nvSpPr>
        <p:spPr>
          <a:xfrm>
            <a:off x="7223760" y="1783080"/>
            <a:ext cx="4507992" cy="4206240"/>
          </a:xfrm>
        </p:spPr>
        <p:txBody>
          <a:bodyPr anchor="t"/>
          <a:lstStyle/>
          <a:p>
            <a:pPr marL="0" marR="0" algn="l">
              <a:lnSpc>
                <a:spcPct val="100000"/>
              </a:lnSpc>
              <a:spcBef>
                <a:spcPts val="0"/>
              </a:spcBef>
              <a:spcAft>
                <a:spcPts val="1400"/>
              </a:spcAft>
              <a:buNone/>
            </a:pPr>
            <a:r>
              <a:rPr sz="2000" b="1" i="0" u="none" strike="noStrike" cap="none" dirty="0">
                <a:solidFill>
                  <a:srgbClr val="2C3F73">
                    <a:alpha val="100000"/>
                  </a:srgbClr>
                </a:solidFill>
                <a:latin typeface="Calibri"/>
                <a:cs typeface="Calibri"/>
                <a:sym typeface="Calibri"/>
              </a:rPr>
              <a:t>Ballot design doesn't explain the drop.</a:t>
            </a:r>
          </a:p>
          <a:p>
            <a:pPr marL="0" marR="0" algn="l">
              <a:lnSpc>
                <a:spcPct val="100000"/>
              </a:lnSpc>
              <a:spcBef>
                <a:spcPts val="0"/>
              </a:spcBef>
              <a:spcAft>
                <a:spcPts val="1200"/>
              </a:spcAft>
              <a:buNone/>
            </a:pPr>
            <a:r>
              <a:rPr sz="1700" b="0" i="0" u="none" strike="noStrike" cap="none" dirty="0">
                <a:solidFill>
                  <a:srgbClr val="111111">
                    <a:alpha val="100000"/>
                  </a:srgbClr>
                </a:solidFill>
                <a:latin typeface="Calibri"/>
                <a:cs typeface="Calibri"/>
                <a:sym typeface="Calibri"/>
              </a:rPr>
              <a:t>Comparing 2022–25 with 2016–21, the odds of an operating question passing fell by more than half (odds ratio 0.43).</a:t>
            </a:r>
          </a:p>
          <a:p>
            <a:pPr marL="0" marR="0" algn="l">
              <a:lnSpc>
                <a:spcPct val="100000"/>
              </a:lnSpc>
              <a:spcBef>
                <a:spcPts val="0"/>
              </a:spcBef>
              <a:spcAft>
                <a:spcPts val="1200"/>
              </a:spcAft>
              <a:buNone/>
            </a:pPr>
            <a:r>
              <a:rPr sz="1700" b="0" i="0" u="none" strike="noStrike" cap="none" dirty="0">
                <a:solidFill>
                  <a:srgbClr val="111111">
                    <a:alpha val="100000"/>
                  </a:srgbClr>
                </a:solidFill>
                <a:latin typeface="Calibri"/>
                <a:cs typeface="Calibri"/>
                <a:sym typeface="Calibri"/>
              </a:rPr>
              <a:t>Adjusting for ask size, tax impact, timing, urgency, use of money and re-runs moves that only to 0.47.</a:t>
            </a:r>
          </a:p>
          <a:p>
            <a:pPr marL="0" marR="0" algn="l">
              <a:lnSpc>
                <a:spcPct val="100000"/>
              </a:lnSpc>
              <a:spcBef>
                <a:spcPts val="0"/>
              </a:spcBef>
              <a:spcAft>
                <a:spcPts val="0"/>
              </a:spcAft>
              <a:buNone/>
            </a:pPr>
            <a:r>
              <a:rPr sz="1700" b="1" i="0" u="none" strike="noStrike" cap="none" dirty="0">
                <a:solidFill>
                  <a:srgbClr val="2C3F73">
                    <a:alpha val="100000"/>
                  </a:srgbClr>
                </a:solidFill>
                <a:latin typeface="Calibri"/>
                <a:cs typeface="Calibri"/>
                <a:sym typeface="Calibri"/>
              </a:rPr>
              <a:t>Districts asked better and lost anyway. Something </a:t>
            </a:r>
            <a:r>
              <a:rPr lang="en-US" sz="1700" b="1" dirty="0">
                <a:solidFill>
                  <a:srgbClr val="2C3F73">
                    <a:alpha val="100000"/>
                  </a:srgbClr>
                </a:solidFill>
                <a:latin typeface="Calibri"/>
                <a:cs typeface="Calibri"/>
                <a:sym typeface="Calibri"/>
              </a:rPr>
              <a:t>has changed</a:t>
            </a:r>
            <a:r>
              <a:rPr sz="1700" b="1" i="0" u="none" strike="noStrike" cap="none" dirty="0">
                <a:solidFill>
                  <a:srgbClr val="2C3F73">
                    <a:alpha val="100000"/>
                  </a:srgbClr>
                </a:solidFill>
                <a:latin typeface="Calibri"/>
                <a:cs typeface="Calibri"/>
                <a:sym typeface="Calibri"/>
              </a:rPr>
              <a:t>.</a:t>
            </a:r>
          </a:p>
        </p:txBody>
      </p:sp>
      <p:sp>
        <p:nvSpPr>
          <p:cNvPr id="8" name="Content Placeholder 7"/>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a:solidFill>
                  <a:srgbClr val="3A3A3A">
                    <a:alpha val="100000"/>
                  </a:srgbClr>
                </a:solidFill>
                <a:latin typeface="Calibri"/>
                <a:cs typeface="Calibri"/>
                <a:sym typeface="Calibri"/>
              </a:rPr>
              <a:t>Source: DPI referendum records, decided questions Jan 2013 – Apr 2026. Odds ratios: logistic models of passage, 668 operating questions, 2016–2025.</a:t>
            </a:r>
          </a:p>
        </p:txBody>
      </p:sp>
      <p:pic>
        <p:nvPicPr>
          <p:cNvPr id="9" name="Content Placeholder 8"/>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p:cNvPicPr>
            <a:picLocks noGrp="1"/>
          </p:cNvPicPr>
          <p:nvPr>
            <p:ph/>
          </p:nvPr>
        </p:nvPicPr>
        <p:blipFill>
          <a:blip r:embed="rId3"/>
          <a:stretch>
            <a:fillRect/>
          </a:stretch>
        </p:blipFill>
        <p:spPr>
          <a:xfrm>
            <a:off x="0" y="6784848"/>
            <a:ext cx="12191695" cy="731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0945A-0815-BA75-C791-12341F13C3B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FA2682-FED2-4FB5-97D2-F2E4C3D088FA}"/>
              </a:ext>
            </a:extLst>
          </p:cNvPr>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lang="en-US" sz="3000" b="1" i="0" u="none" strike="noStrike" cap="none" dirty="0">
                <a:solidFill>
                  <a:srgbClr val="2C3F73">
                    <a:alpha val="100000"/>
                  </a:srgbClr>
                </a:solidFill>
                <a:latin typeface="Calibri"/>
                <a:cs typeface="Calibri"/>
                <a:sym typeface="Calibri"/>
              </a:rPr>
              <a:t>What Changed Across Eras? </a:t>
            </a:r>
            <a:r>
              <a:rPr lang="en-US" sz="3000" b="1" dirty="0">
                <a:solidFill>
                  <a:srgbClr val="2C3F73">
                    <a:alpha val="100000"/>
                  </a:srgbClr>
                </a:solidFill>
                <a:latin typeface="Calibri"/>
                <a:cs typeface="Calibri"/>
                <a:sym typeface="Calibri"/>
              </a:rPr>
              <a:t>(COVID!)</a:t>
            </a:r>
            <a:endParaRPr sz="3000" b="1" i="0" u="none" strike="noStrike" cap="none" dirty="0">
              <a:solidFill>
                <a:srgbClr val="2C3F73">
                  <a:alpha val="100000"/>
                </a:srgbClr>
              </a:solidFill>
              <a:latin typeface="Calibri"/>
              <a:cs typeface="Calibri"/>
              <a:sym typeface="Calibri"/>
            </a:endParaRPr>
          </a:p>
        </p:txBody>
      </p:sp>
      <p:pic>
        <p:nvPicPr>
          <p:cNvPr id="3" name="Content Placeholder 2">
            <a:extLst>
              <a:ext uri="{FF2B5EF4-FFF2-40B4-BE49-F238E27FC236}">
                <a16:creationId xmlns:a16="http://schemas.microsoft.com/office/drawing/2014/main" id="{DD9A8F11-5D14-F4AD-87D6-3AD0EC26CC27}"/>
              </a:ext>
            </a:extLst>
          </p:cNvPr>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a:extLst>
              <a:ext uri="{FF2B5EF4-FFF2-40B4-BE49-F238E27FC236}">
                <a16:creationId xmlns:a16="http://schemas.microsoft.com/office/drawing/2014/main" id="{7B48C816-FD56-52A4-A836-67A10F0C5CB9}"/>
              </a:ext>
            </a:extLst>
          </p:cNvPr>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a:extLst>
              <a:ext uri="{FF2B5EF4-FFF2-40B4-BE49-F238E27FC236}">
                <a16:creationId xmlns:a16="http://schemas.microsoft.com/office/drawing/2014/main" id="{5A50AF99-9AAB-27AC-6AD1-F464D5822FFD}"/>
              </a:ext>
            </a:extLst>
          </p:cNvPr>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2 · SECTION LABEL</a:t>
            </a:r>
          </a:p>
        </p:txBody>
      </p:sp>
      <p:sp>
        <p:nvSpPr>
          <p:cNvPr id="6" name="Content Placeholder 5">
            <a:extLst>
              <a:ext uri="{FF2B5EF4-FFF2-40B4-BE49-F238E27FC236}">
                <a16:creationId xmlns:a16="http://schemas.microsoft.com/office/drawing/2014/main" id="{A5988F4D-4B05-89E5-E74E-22A9C21E5FD6}"/>
              </a:ext>
            </a:extLst>
          </p:cNvPr>
          <p:cNvSpPr>
            <a:spLocks noGrp="1"/>
          </p:cNvSpPr>
          <p:nvPr>
            <p:ph/>
          </p:nvPr>
        </p:nvSpPr>
        <p:spPr>
          <a:xfrm>
            <a:off x="457200" y="1783080"/>
            <a:ext cx="6309360" cy="4206240"/>
          </a:xfrm>
        </p:spPr>
        <p:txBody>
          <a:bodyPr anchor="t"/>
          <a:lstStyle/>
          <a:p>
            <a:pPr marL="0" marR="0" algn="l">
              <a:lnSpc>
                <a:spcPct val="100000"/>
              </a:lnSpc>
              <a:spcBef>
                <a:spcPts val="0"/>
              </a:spcBef>
              <a:spcAft>
                <a:spcPts val="1400"/>
              </a:spcAft>
              <a:buNone/>
            </a:pPr>
            <a:r>
              <a:rPr lang="en-US" sz="2000" b="1" dirty="0">
                <a:solidFill>
                  <a:srgbClr val="2C3F73">
                    <a:alpha val="100000"/>
                  </a:srgbClr>
                </a:solidFill>
                <a:latin typeface="Calibri"/>
                <a:cs typeface="Calibri"/>
                <a:sym typeface="Calibri"/>
              </a:rPr>
              <a:t>Our surveys test general satisfaction on four dimensions</a:t>
            </a:r>
            <a:endParaRPr sz="2000" b="1" i="0" u="none" strike="noStrike" cap="none" dirty="0">
              <a:solidFill>
                <a:srgbClr val="2C3F73">
                  <a:alpha val="100000"/>
                </a:srgbClr>
              </a:solidFill>
              <a:latin typeface="Calibri"/>
              <a:cs typeface="Calibri"/>
              <a:sym typeface="Calibri"/>
            </a:endParaRPr>
          </a:p>
        </p:txBody>
      </p:sp>
      <p:pic>
        <p:nvPicPr>
          <p:cNvPr id="12" name="Content Placeholder 11">
            <a:extLst>
              <a:ext uri="{FF2B5EF4-FFF2-40B4-BE49-F238E27FC236}">
                <a16:creationId xmlns:a16="http://schemas.microsoft.com/office/drawing/2014/main" id="{EB78E01B-B25E-0EB8-C2BD-091D387829C7}"/>
              </a:ext>
            </a:extLst>
          </p:cNvPr>
          <p:cNvPicPr>
            <a:picLocks noGrp="1" noChangeAspect="1"/>
          </p:cNvPicPr>
          <p:nvPr>
            <p:ph/>
          </p:nvPr>
        </p:nvPicPr>
        <p:blipFill>
          <a:blip r:embed="rId5">
            <a:extLst>
              <a:ext uri="{28A0092B-C50C-407E-A947-70E740481C1C}">
                <a14:useLocalDpi xmlns:a14="http://schemas.microsoft.com/office/drawing/2010/main" val="0"/>
              </a:ext>
            </a:extLst>
          </a:blip>
          <a:stretch>
            <a:fillRect/>
          </a:stretch>
        </p:blipFill>
        <p:spPr>
          <a:xfrm>
            <a:off x="457200" y="2420888"/>
            <a:ext cx="10858507" cy="2141952"/>
          </a:xfrm>
          <a:prstGeom prst="rect">
            <a:avLst/>
          </a:prstGeom>
        </p:spPr>
      </p:pic>
      <p:pic>
        <p:nvPicPr>
          <p:cNvPr id="9" name="Content Placeholder 8">
            <a:extLst>
              <a:ext uri="{FF2B5EF4-FFF2-40B4-BE49-F238E27FC236}">
                <a16:creationId xmlns:a16="http://schemas.microsoft.com/office/drawing/2014/main" id="{B5DA0D7A-9A5F-E57F-E86D-C083681DE3C0}"/>
              </a:ext>
            </a:extLst>
          </p:cNvPr>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a:extLst>
              <a:ext uri="{FF2B5EF4-FFF2-40B4-BE49-F238E27FC236}">
                <a16:creationId xmlns:a16="http://schemas.microsoft.com/office/drawing/2014/main" id="{1EE97747-F691-D122-8A07-2BA0E4C9A8EE}"/>
              </a:ext>
            </a:extLst>
          </p:cNvPr>
          <p:cNvPicPr>
            <a:picLocks noGrp="1"/>
          </p:cNvPicPr>
          <p:nvPr>
            <p:ph/>
          </p:nvPr>
        </p:nvPicPr>
        <p:blipFill>
          <a:blip r:embed="rId3"/>
          <a:stretch>
            <a:fillRect/>
          </a:stretch>
        </p:blipFill>
        <p:spPr>
          <a:xfrm>
            <a:off x="0" y="6784848"/>
            <a:ext cx="12191695" cy="73152"/>
          </a:xfrm>
          <a:prstGeom prst="rect">
            <a:avLst/>
          </a:prstGeom>
        </p:spPr>
      </p:pic>
    </p:spTree>
    <p:extLst>
      <p:ext uri="{BB962C8B-B14F-4D97-AF65-F5344CB8AC3E}">
        <p14:creationId xmlns:p14="http://schemas.microsoft.com/office/powerpoint/2010/main" val="327083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sz="3000" b="1" i="0" u="none" strike="noStrike" cap="none" dirty="0">
                <a:solidFill>
                  <a:srgbClr val="2C3F73">
                    <a:alpha val="100000"/>
                  </a:srgbClr>
                </a:solidFill>
                <a:latin typeface="Calibri"/>
                <a:cs typeface="Calibri"/>
                <a:sym typeface="Calibri"/>
              </a:rPr>
              <a:t>Fiscal trust is the strongest survey signal for operating asks</a:t>
            </a: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2 · FISCAL TRUST</a:t>
            </a:r>
          </a:p>
        </p:txBody>
      </p:sp>
      <p:sp>
        <p:nvSpPr>
          <p:cNvPr id="6" name="Content Placeholder 5"/>
          <p:cNvSpPr>
            <a:spLocks noGrp="1"/>
          </p:cNvSpPr>
          <p:nvPr>
            <p:ph/>
          </p:nvPr>
        </p:nvSpPr>
        <p:spPr>
          <a:xfrm>
            <a:off x="457200" y="1783080"/>
            <a:ext cx="5120640" cy="4206240"/>
          </a:xfrm>
        </p:spPr>
        <p:txBody>
          <a:bodyPr anchor="t"/>
          <a:lstStyle/>
          <a:p>
            <a:pPr marL="0" marR="0" algn="l">
              <a:lnSpc>
                <a:spcPct val="100000"/>
              </a:lnSpc>
              <a:spcBef>
                <a:spcPts val="0"/>
              </a:spcBef>
              <a:spcAft>
                <a:spcPts val="200"/>
              </a:spcAft>
              <a:buNone/>
            </a:pPr>
            <a:endParaRPr lang="en-US" sz="3200" b="1" dirty="0">
              <a:solidFill>
                <a:srgbClr val="8C7833">
                  <a:alpha val="100000"/>
                </a:srgbClr>
              </a:solidFill>
              <a:latin typeface="Calibri"/>
              <a:cs typeface="Calibri"/>
              <a:sym typeface="Calibri"/>
            </a:endParaRPr>
          </a:p>
          <a:p>
            <a:pPr marL="0" marR="0" algn="l">
              <a:lnSpc>
                <a:spcPct val="100000"/>
              </a:lnSpc>
              <a:spcBef>
                <a:spcPts val="0"/>
              </a:spcBef>
              <a:spcAft>
                <a:spcPts val="200"/>
              </a:spcAft>
              <a:buNone/>
            </a:pPr>
            <a:r>
              <a:rPr sz="3200" b="1" i="0" u="none" strike="noStrike" cap="none" dirty="0">
                <a:solidFill>
                  <a:srgbClr val="8C7833">
                    <a:alpha val="100000"/>
                  </a:srgbClr>
                </a:solidFill>
                <a:latin typeface="Calibri"/>
                <a:cs typeface="Calibri"/>
                <a:sym typeface="Calibri"/>
              </a:rPr>
              <a:t>+3.2 pts</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Yes vote per SD of fiscal trust on operating questions, net of poverty and locale (86 questions)</a:t>
            </a:r>
          </a:p>
          <a:p>
            <a:pPr marL="0" marR="0" algn="l">
              <a:lnSpc>
                <a:spcPct val="100000"/>
              </a:lnSpc>
              <a:spcBef>
                <a:spcPts val="0"/>
              </a:spcBef>
              <a:spcAft>
                <a:spcPts val="200"/>
              </a:spcAft>
              <a:buNone/>
            </a:pPr>
            <a:r>
              <a:rPr sz="3200" b="1" i="0" u="none" strike="noStrike" cap="none" dirty="0">
                <a:solidFill>
                  <a:srgbClr val="2C3F73">
                    <a:alpha val="100000"/>
                  </a:srgbClr>
                </a:solidFill>
                <a:latin typeface="Calibri"/>
                <a:cs typeface="Calibri"/>
                <a:sym typeface="Calibri"/>
              </a:rPr>
              <a:t>~2× the odds</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of an operating question passing (odds ratio 2.2; 3.1 with ballot-design controls added)</a:t>
            </a:r>
          </a:p>
        </p:txBody>
      </p:sp>
      <p:sp>
        <p:nvSpPr>
          <p:cNvPr id="7" name="Content Placeholder 6"/>
          <p:cNvSpPr>
            <a:spLocks noGrp="1"/>
          </p:cNvSpPr>
          <p:nvPr>
            <p:ph/>
          </p:nvPr>
        </p:nvSpPr>
        <p:spPr>
          <a:xfrm>
            <a:off x="5989320" y="1691640"/>
            <a:ext cx="5742432" cy="365760"/>
          </a:xfrm>
        </p:spPr>
        <p:txBody>
          <a:bodyPr anchor="t"/>
          <a:lstStyle/>
          <a:p>
            <a:pPr marL="0" marR="0" algn="l">
              <a:lnSpc>
                <a:spcPct val="100000"/>
              </a:lnSpc>
              <a:spcBef>
                <a:spcPts val="0"/>
              </a:spcBef>
              <a:spcAft>
                <a:spcPts val="0"/>
              </a:spcAft>
              <a:buNone/>
            </a:pPr>
            <a:r>
              <a:rPr sz="1800" b="1" i="0" u="none" strike="noStrike" cap="none">
                <a:solidFill>
                  <a:srgbClr val="2C3F73">
                    <a:alpha val="100000"/>
                  </a:srgbClr>
                </a:solidFill>
                <a:latin typeface="Calibri"/>
                <a:cs typeface="Calibri"/>
                <a:sym typeface="Calibri"/>
              </a:rPr>
              <a:t>And statewide, fiscal trust fell a full SD, 2021–2024</a:t>
            </a:r>
          </a:p>
        </p:txBody>
      </p:sp>
      <p:pic>
        <p:nvPicPr>
          <p:cNvPr id="8" name="Content Placeholder 7"/>
          <p:cNvPicPr>
            <a:picLocks noGrp="1"/>
          </p:cNvPicPr>
          <p:nvPr>
            <p:ph/>
          </p:nvPr>
        </p:nvPicPr>
        <p:blipFill>
          <a:blip r:embed="rId5"/>
          <a:stretch>
            <a:fillRect/>
          </a:stretch>
        </p:blipFill>
        <p:spPr>
          <a:xfrm>
            <a:off x="6035040" y="2103120"/>
            <a:ext cx="5669280" cy="3931920"/>
          </a:xfrm>
          <a:prstGeom prst="rect">
            <a:avLst/>
          </a:prstGeom>
        </p:spPr>
      </p:pic>
      <p:sp>
        <p:nvSpPr>
          <p:cNvPr id="9" name="Content Placeholder 8"/>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a:solidFill>
                  <a:srgbClr val="3A3A3A">
                    <a:alpha val="100000"/>
                  </a:srgbClr>
                </a:solidFill>
                <a:latin typeface="Calibri"/>
                <a:cs typeface="Calibri"/>
                <a:sym typeface="Calibri"/>
              </a:rPr>
              <a:t>Source: community surveys linked to the district's next referendum within 18 months; %Yes with survey-year fixed effects, passage by conditional logit. Years with 10+ surveys.</a:t>
            </a:r>
          </a:p>
        </p:txBody>
      </p:sp>
      <p:pic>
        <p:nvPicPr>
          <p:cNvPr id="10" name="Content Placeholder 9"/>
          <p:cNvPicPr>
            <a:picLocks noGrp="1"/>
          </p:cNvPicPr>
          <p:nvPr>
            <p:ph/>
          </p:nvPr>
        </p:nvPicPr>
        <p:blipFill>
          <a:blip r:embed="rId4"/>
          <a:stretch>
            <a:fillRect/>
          </a:stretch>
        </p:blipFill>
        <p:spPr>
          <a:xfrm>
            <a:off x="0" y="6748272"/>
            <a:ext cx="12191695" cy="36576"/>
          </a:xfrm>
          <a:prstGeom prst="rect">
            <a:avLst/>
          </a:prstGeom>
        </p:spPr>
      </p:pic>
      <p:pic>
        <p:nvPicPr>
          <p:cNvPr id="11" name="Content Placeholder 10"/>
          <p:cNvPicPr>
            <a:picLocks noGrp="1"/>
          </p:cNvPicPr>
          <p:nvPr>
            <p:ph/>
          </p:nvPr>
        </p:nvPicPr>
        <p:blipFill>
          <a:blip r:embed="rId3"/>
          <a:stretch>
            <a:fillRect/>
          </a:stretch>
        </p:blipFill>
        <p:spPr>
          <a:xfrm>
            <a:off x="0" y="6784848"/>
            <a:ext cx="12191695" cy="731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normAutofit fontScale="92500"/>
          </a:bodyPr>
          <a:lstStyle/>
          <a:p>
            <a:pPr marL="0" marR="0" algn="l">
              <a:lnSpc>
                <a:spcPct val="100000"/>
              </a:lnSpc>
              <a:spcBef>
                <a:spcPts val="0"/>
              </a:spcBef>
              <a:spcAft>
                <a:spcPts val="0"/>
              </a:spcAft>
              <a:buNone/>
            </a:pPr>
            <a:r>
              <a:rPr sz="3000" b="1" i="0" u="none" strike="noStrike" cap="none" dirty="0">
                <a:solidFill>
                  <a:srgbClr val="2C3F73">
                    <a:alpha val="100000"/>
                  </a:srgbClr>
                </a:solidFill>
                <a:latin typeface="Calibri"/>
                <a:cs typeface="Calibri"/>
                <a:sym typeface="Calibri"/>
              </a:rPr>
              <a:t>Communities</a:t>
            </a:r>
            <a:r>
              <a:rPr lang="en-US" sz="3000" b="1" i="0" u="none" strike="noStrike" cap="none" dirty="0">
                <a:solidFill>
                  <a:srgbClr val="2C3F73">
                    <a:alpha val="100000"/>
                  </a:srgbClr>
                </a:solidFill>
                <a:latin typeface="Calibri"/>
                <a:cs typeface="Calibri"/>
                <a:sym typeface="Calibri"/>
              </a:rPr>
              <a:t> generally</a:t>
            </a:r>
            <a:r>
              <a:rPr sz="3000" b="1" i="0" u="none" strike="noStrike" cap="none" dirty="0">
                <a:solidFill>
                  <a:srgbClr val="2C3F73">
                    <a:alpha val="100000"/>
                  </a:srgbClr>
                </a:solidFill>
                <a:latin typeface="Calibri"/>
                <a:cs typeface="Calibri"/>
                <a:sym typeface="Calibri"/>
              </a:rPr>
              <a:t> judge spending and communication as one thing</a:t>
            </a: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2 · TRUST AND COMMUNICATION</a:t>
            </a:r>
          </a:p>
        </p:txBody>
      </p:sp>
      <p:pic>
        <p:nvPicPr>
          <p:cNvPr id="6" name="Content Placeholder 5"/>
          <p:cNvPicPr>
            <a:picLocks noGrp="1"/>
          </p:cNvPicPr>
          <p:nvPr>
            <p:ph/>
          </p:nvPr>
        </p:nvPicPr>
        <p:blipFill>
          <a:blip r:embed="rId5"/>
          <a:stretch>
            <a:fillRect/>
          </a:stretch>
        </p:blipFill>
        <p:spPr>
          <a:xfrm>
            <a:off x="4216837" y="1801906"/>
            <a:ext cx="3545738" cy="2103120"/>
          </a:xfrm>
          <a:prstGeom prst="rect">
            <a:avLst/>
          </a:prstGeom>
        </p:spPr>
      </p:pic>
      <p:sp>
        <p:nvSpPr>
          <p:cNvPr id="7" name="Content Placeholder 6"/>
          <p:cNvSpPr>
            <a:spLocks noGrp="1"/>
          </p:cNvSpPr>
          <p:nvPr>
            <p:ph/>
          </p:nvPr>
        </p:nvSpPr>
        <p:spPr>
          <a:xfrm>
            <a:off x="4445437" y="1956816"/>
            <a:ext cx="3088538" cy="1828800"/>
          </a:xfrm>
        </p:spPr>
        <p:txBody>
          <a:bodyPr anchor="t"/>
          <a:lstStyle/>
          <a:p>
            <a:pPr marL="0" marR="0" algn="l">
              <a:lnSpc>
                <a:spcPct val="100000"/>
              </a:lnSpc>
              <a:spcBef>
                <a:spcPts val="0"/>
              </a:spcBef>
              <a:spcAft>
                <a:spcPts val="800"/>
              </a:spcAft>
              <a:buNone/>
            </a:pPr>
            <a:r>
              <a:rPr sz="4000" b="1" i="0" u="none" strike="noStrike" cap="none" dirty="0">
                <a:solidFill>
                  <a:srgbClr val="2C3F73">
                    <a:alpha val="100000"/>
                  </a:srgbClr>
                </a:solidFill>
                <a:latin typeface="Calibri"/>
                <a:cs typeface="Calibri"/>
                <a:sym typeface="Calibri"/>
              </a:rPr>
              <a:t>r = .84</a:t>
            </a:r>
          </a:p>
          <a:p>
            <a:pPr marL="0" marR="0" algn="l">
              <a:lnSpc>
                <a:spcPct val="100000"/>
              </a:lnSpc>
              <a:spcBef>
                <a:spcPts val="0"/>
              </a:spcBef>
              <a:spcAft>
                <a:spcPts val="0"/>
              </a:spcAft>
              <a:buNone/>
            </a:pPr>
            <a:r>
              <a:rPr sz="1600" b="0" i="0" u="none" strike="noStrike" cap="none" dirty="0">
                <a:solidFill>
                  <a:srgbClr val="3A3A3A">
                    <a:alpha val="100000"/>
                  </a:srgbClr>
                </a:solidFill>
                <a:latin typeface="Calibri"/>
                <a:cs typeface="Calibri"/>
                <a:sym typeface="Calibri"/>
              </a:rPr>
              <a:t>between fiscal trust and “keeping the public informed” on the same surveys</a:t>
            </a:r>
          </a:p>
        </p:txBody>
      </p:sp>
      <p:sp>
        <p:nvSpPr>
          <p:cNvPr id="12" name="Content Placeholder 11"/>
          <p:cNvSpPr>
            <a:spLocks noGrp="1"/>
          </p:cNvSpPr>
          <p:nvPr>
            <p:ph/>
          </p:nvPr>
        </p:nvSpPr>
        <p:spPr>
          <a:xfrm>
            <a:off x="457200" y="4160520"/>
            <a:ext cx="11277295" cy="1645920"/>
          </a:xfrm>
        </p:spPr>
        <p:txBody>
          <a:bodyPr anchor="t"/>
          <a:lstStyle/>
          <a:p>
            <a:pPr marL="0" marR="0" algn="l">
              <a:lnSpc>
                <a:spcPct val="100000"/>
              </a:lnSpc>
              <a:spcBef>
                <a:spcPts val="0"/>
              </a:spcBef>
              <a:spcAft>
                <a:spcPts val="0"/>
              </a:spcAft>
              <a:buNone/>
            </a:pPr>
            <a:r>
              <a:rPr sz="2000" b="1" i="0" u="none" strike="noStrike" cap="none" dirty="0">
                <a:solidFill>
                  <a:srgbClr val="2C3F73">
                    <a:alpha val="100000"/>
                  </a:srgbClr>
                </a:solidFill>
                <a:latin typeface="Calibri"/>
                <a:cs typeface="Calibri"/>
                <a:sym typeface="Calibri"/>
              </a:rPr>
              <a:t>But communities didn't say you stopped informing them. </a:t>
            </a:r>
            <a:endParaRPr lang="en-US" sz="2000" b="1" i="0" u="none" strike="noStrike" cap="none" dirty="0">
              <a:solidFill>
                <a:srgbClr val="2C3F73">
                  <a:alpha val="100000"/>
                </a:srgbClr>
              </a:solidFill>
              <a:latin typeface="Calibri"/>
              <a:cs typeface="Calibri"/>
              <a:sym typeface="Calibri"/>
            </a:endParaRPr>
          </a:p>
          <a:p>
            <a:pPr marL="0" marR="0" algn="l">
              <a:lnSpc>
                <a:spcPct val="100000"/>
              </a:lnSpc>
              <a:spcBef>
                <a:spcPts val="0"/>
              </a:spcBef>
              <a:spcAft>
                <a:spcPts val="0"/>
              </a:spcAft>
              <a:buNone/>
            </a:pPr>
            <a:endParaRPr lang="en-US" sz="2000" b="1" dirty="0">
              <a:solidFill>
                <a:srgbClr val="2C3F73">
                  <a:alpha val="100000"/>
                </a:srgbClr>
              </a:solidFill>
              <a:latin typeface="Calibri"/>
              <a:cs typeface="Calibri"/>
              <a:sym typeface="Calibri"/>
            </a:endParaRPr>
          </a:p>
          <a:p>
            <a:pPr marL="0" marR="0" algn="l">
              <a:lnSpc>
                <a:spcPct val="100000"/>
              </a:lnSpc>
              <a:spcBef>
                <a:spcPts val="0"/>
              </a:spcBef>
              <a:spcAft>
                <a:spcPts val="0"/>
              </a:spcAft>
              <a:buNone/>
            </a:pPr>
            <a:r>
              <a:rPr sz="2000" b="0" i="0" u="none" strike="noStrike" cap="none" dirty="0">
                <a:solidFill>
                  <a:srgbClr val="111111">
                    <a:alpha val="100000"/>
                  </a:srgbClr>
                </a:solidFill>
                <a:latin typeface="Calibri"/>
                <a:cs typeface="Calibri"/>
                <a:sym typeface="Calibri"/>
              </a:rPr>
              <a:t>Since 2022, fiscal trust fell (-0.11, p = .004; -0.13 within the same districts) while “keeping the public informed” held (-0.02, p = .40). </a:t>
            </a:r>
            <a:r>
              <a:rPr lang="en-US" sz="2000" b="1" i="0" u="none" strike="noStrike" cap="none" dirty="0">
                <a:solidFill>
                  <a:srgbClr val="111111">
                    <a:alpha val="100000"/>
                  </a:srgbClr>
                </a:solidFill>
                <a:latin typeface="Calibri"/>
                <a:cs typeface="Calibri"/>
                <a:sym typeface="Calibri"/>
              </a:rPr>
              <a:t>Communication is not enough</a:t>
            </a:r>
            <a:r>
              <a:rPr lang="en-US" sz="2000" b="1" dirty="0">
                <a:solidFill>
                  <a:srgbClr val="111111">
                    <a:alpha val="100000"/>
                  </a:srgbClr>
                </a:solidFill>
                <a:latin typeface="Calibri"/>
                <a:cs typeface="Calibri"/>
                <a:sym typeface="Calibri"/>
              </a:rPr>
              <a:t>!</a:t>
            </a:r>
            <a:endParaRPr sz="2000" b="1" i="0" u="none" strike="noStrike" cap="none" dirty="0">
              <a:solidFill>
                <a:srgbClr val="111111">
                  <a:alpha val="100000"/>
                </a:srgbClr>
              </a:solidFill>
              <a:latin typeface="Calibri"/>
              <a:cs typeface="Calibri"/>
              <a:sym typeface="Calibri"/>
            </a:endParaRPr>
          </a:p>
        </p:txBody>
      </p:sp>
      <p:sp>
        <p:nvSpPr>
          <p:cNvPr id="13" name="Content Placeholder 12"/>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dirty="0">
                <a:solidFill>
                  <a:srgbClr val="3A3A3A">
                    <a:alpha val="100000"/>
                  </a:srgbClr>
                </a:solidFill>
                <a:latin typeface="Calibri"/>
                <a:cs typeface="Calibri"/>
                <a:sym typeface="Calibri"/>
              </a:rPr>
              <a:t>Source: community surveys; linked operating questions, nearest survey per referendum (83). Trend: surveys launched before 2022 vs 2022 on.</a:t>
            </a:r>
          </a:p>
        </p:txBody>
      </p:sp>
      <p:pic>
        <p:nvPicPr>
          <p:cNvPr id="14" name="Content Placeholder 13"/>
          <p:cNvPicPr>
            <a:picLocks noGrp="1"/>
          </p:cNvPicPr>
          <p:nvPr>
            <p:ph/>
          </p:nvPr>
        </p:nvPicPr>
        <p:blipFill>
          <a:blip r:embed="rId4"/>
          <a:stretch>
            <a:fillRect/>
          </a:stretch>
        </p:blipFill>
        <p:spPr>
          <a:xfrm>
            <a:off x="0" y="6748272"/>
            <a:ext cx="12191695" cy="36576"/>
          </a:xfrm>
          <a:prstGeom prst="rect">
            <a:avLst/>
          </a:prstGeom>
        </p:spPr>
      </p:pic>
      <p:pic>
        <p:nvPicPr>
          <p:cNvPr id="15" name="Content Placeholder 14"/>
          <p:cNvPicPr>
            <a:picLocks noGrp="1"/>
          </p:cNvPicPr>
          <p:nvPr>
            <p:ph/>
          </p:nvPr>
        </p:nvPicPr>
        <p:blipFill>
          <a:blip r:embed="rId3"/>
          <a:stretch>
            <a:fillRect/>
          </a:stretch>
        </p:blipFill>
        <p:spPr>
          <a:xfrm>
            <a:off x="0" y="6784848"/>
            <a:ext cx="12191695" cy="731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1791A-BA6E-3DE0-0998-3853989BB41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B4F9D5-6129-14A1-ECE2-C013D4EFC5DA}"/>
              </a:ext>
            </a:extLst>
          </p:cNvPr>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lang="en-US" sz="3000" b="1" dirty="0">
                <a:solidFill>
                  <a:srgbClr val="2C3F73">
                    <a:alpha val="100000"/>
                  </a:srgbClr>
                </a:solidFill>
                <a:latin typeface="Calibri"/>
                <a:cs typeface="Calibri"/>
                <a:sym typeface="Calibri"/>
              </a:rPr>
              <a:t>Openness = Transparency + Engagement</a:t>
            </a:r>
            <a:endParaRPr sz="3000" b="1" i="0" u="none" strike="noStrike" cap="none" dirty="0">
              <a:solidFill>
                <a:srgbClr val="2C3F73">
                  <a:alpha val="100000"/>
                </a:srgbClr>
              </a:solidFill>
              <a:latin typeface="Calibri"/>
              <a:cs typeface="Calibri"/>
              <a:sym typeface="Calibri"/>
            </a:endParaRPr>
          </a:p>
        </p:txBody>
      </p:sp>
      <p:pic>
        <p:nvPicPr>
          <p:cNvPr id="3" name="Content Placeholder 2">
            <a:extLst>
              <a:ext uri="{FF2B5EF4-FFF2-40B4-BE49-F238E27FC236}">
                <a16:creationId xmlns:a16="http://schemas.microsoft.com/office/drawing/2014/main" id="{807BF44A-45EA-BF24-44D5-13E0F0ED85A0}"/>
              </a:ext>
            </a:extLst>
          </p:cNvPr>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a:extLst>
              <a:ext uri="{FF2B5EF4-FFF2-40B4-BE49-F238E27FC236}">
                <a16:creationId xmlns:a16="http://schemas.microsoft.com/office/drawing/2014/main" id="{87D3AE2F-7426-C954-ADDA-B1514865BC7A}"/>
              </a:ext>
            </a:extLst>
          </p:cNvPr>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a:extLst>
              <a:ext uri="{FF2B5EF4-FFF2-40B4-BE49-F238E27FC236}">
                <a16:creationId xmlns:a16="http://schemas.microsoft.com/office/drawing/2014/main" id="{90DE37B4-DDCD-44BD-1F1A-1D6ED1E25897}"/>
              </a:ext>
            </a:extLst>
          </p:cNvPr>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dirty="0">
                <a:solidFill>
                  <a:srgbClr val="A89240">
                    <a:alpha val="100000"/>
                  </a:srgbClr>
                </a:solidFill>
                <a:latin typeface="Calibri"/>
                <a:cs typeface="Calibri"/>
                <a:sym typeface="Calibri"/>
              </a:rPr>
              <a:t>PART 2 · </a:t>
            </a:r>
            <a:r>
              <a:rPr lang="en-US" sz="1300" b="1" dirty="0">
                <a:solidFill>
                  <a:srgbClr val="A89240">
                    <a:alpha val="100000"/>
                  </a:srgbClr>
                </a:solidFill>
                <a:latin typeface="Calibri"/>
                <a:cs typeface="Calibri"/>
                <a:sym typeface="Calibri"/>
              </a:rPr>
              <a:t>SOME RESEARCH</a:t>
            </a:r>
            <a:endParaRPr sz="1300" b="1" i="0" u="none" strike="noStrike" cap="none" dirty="0">
              <a:solidFill>
                <a:srgbClr val="A89240">
                  <a:alpha val="100000"/>
                </a:srgbClr>
              </a:solidFill>
              <a:latin typeface="Calibri"/>
              <a:cs typeface="Calibri"/>
              <a:sym typeface="Calibri"/>
            </a:endParaRPr>
          </a:p>
        </p:txBody>
      </p:sp>
      <p:sp>
        <p:nvSpPr>
          <p:cNvPr id="6" name="Content Placeholder 5">
            <a:extLst>
              <a:ext uri="{FF2B5EF4-FFF2-40B4-BE49-F238E27FC236}">
                <a16:creationId xmlns:a16="http://schemas.microsoft.com/office/drawing/2014/main" id="{B78DEE90-6E8C-ED3F-65F9-82755E607BBA}"/>
              </a:ext>
            </a:extLst>
          </p:cNvPr>
          <p:cNvSpPr>
            <a:spLocks noGrp="1"/>
          </p:cNvSpPr>
          <p:nvPr>
            <p:ph/>
          </p:nvPr>
        </p:nvSpPr>
        <p:spPr>
          <a:xfrm>
            <a:off x="457200" y="1783080"/>
            <a:ext cx="6309360" cy="4206240"/>
          </a:xfrm>
        </p:spPr>
        <p:txBody>
          <a:bodyPr anchor="t">
            <a:normAutofit/>
          </a:bodyPr>
          <a:lstStyle/>
          <a:p>
            <a:pPr marL="0" marR="0" algn="l">
              <a:lnSpc>
                <a:spcPct val="100000"/>
              </a:lnSpc>
              <a:spcBef>
                <a:spcPts val="0"/>
              </a:spcBef>
              <a:spcAft>
                <a:spcPts val="1400"/>
              </a:spcAft>
              <a:buNone/>
            </a:pPr>
            <a:r>
              <a:rPr lang="en-US" sz="2000" b="1" i="0" u="none" strike="noStrike" cap="none" dirty="0">
                <a:solidFill>
                  <a:srgbClr val="2C3F73">
                    <a:alpha val="100000"/>
                  </a:srgbClr>
                </a:solidFill>
                <a:latin typeface="Calibri"/>
                <a:cs typeface="Calibri"/>
                <a:sym typeface="Calibri"/>
              </a:rPr>
              <a:t>“Openness includes both </a:t>
            </a:r>
            <a:r>
              <a:rPr lang="en-US" sz="2000" b="1" i="1" u="none" strike="noStrike" cap="none" dirty="0">
                <a:solidFill>
                  <a:srgbClr val="2C3F73">
                    <a:alpha val="100000"/>
                  </a:srgbClr>
                </a:solidFill>
                <a:latin typeface="Calibri"/>
                <a:cs typeface="Calibri"/>
                <a:sym typeface="Calibri"/>
              </a:rPr>
              <a:t>transparency</a:t>
            </a:r>
            <a:r>
              <a:rPr lang="en-US" sz="2000" b="1" i="0" u="none" strike="noStrike" cap="none" dirty="0">
                <a:solidFill>
                  <a:srgbClr val="2C3F73">
                    <a:alpha val="100000"/>
                  </a:srgbClr>
                </a:solidFill>
                <a:latin typeface="Calibri"/>
                <a:cs typeface="Calibri"/>
                <a:sym typeface="Calibri"/>
              </a:rPr>
              <a:t> in government’s performance and processes and active </a:t>
            </a:r>
            <a:r>
              <a:rPr lang="en-US" sz="2000" b="1" i="1" u="none" strike="noStrike" cap="none" dirty="0">
                <a:solidFill>
                  <a:srgbClr val="2C3F73">
                    <a:alpha val="100000"/>
                  </a:srgbClr>
                </a:solidFill>
                <a:latin typeface="Calibri"/>
                <a:cs typeface="Calibri"/>
                <a:sym typeface="Calibri"/>
              </a:rPr>
              <a:t>engagement</a:t>
            </a:r>
            <a:r>
              <a:rPr lang="en-US" sz="2000" b="1" i="0" u="none" strike="noStrike" cap="none" dirty="0">
                <a:solidFill>
                  <a:srgbClr val="2C3F73">
                    <a:alpha val="100000"/>
                  </a:srgbClr>
                </a:solidFill>
                <a:latin typeface="Calibri"/>
                <a:cs typeface="Calibri"/>
                <a:sym typeface="Calibri"/>
              </a:rPr>
              <a:t> with the public” (Teodoro, et al., 2022).</a:t>
            </a:r>
            <a:endParaRPr lang="en-US" sz="1700" b="0" i="0" u="none" strike="noStrike" cap="none" dirty="0">
              <a:solidFill>
                <a:srgbClr val="111111">
                  <a:alpha val="100000"/>
                </a:srgbClr>
              </a:solidFill>
              <a:latin typeface="Calibri"/>
              <a:cs typeface="Calibri"/>
              <a:sym typeface="Calibri"/>
            </a:endParaRPr>
          </a:p>
          <a:p>
            <a:pPr marL="0" marR="0" algn="l">
              <a:lnSpc>
                <a:spcPct val="100000"/>
              </a:lnSpc>
              <a:spcBef>
                <a:spcPts val="0"/>
              </a:spcBef>
              <a:spcAft>
                <a:spcPts val="1400"/>
              </a:spcAft>
              <a:buNone/>
            </a:pPr>
            <a:r>
              <a:rPr lang="en-US" sz="1700" b="0" i="0" u="none" strike="noStrike" cap="none" dirty="0">
                <a:solidFill>
                  <a:srgbClr val="111111">
                    <a:alpha val="100000"/>
                  </a:srgbClr>
                </a:solidFill>
                <a:latin typeface="Calibri"/>
                <a:cs typeface="Calibri"/>
                <a:sym typeface="Calibri"/>
              </a:rPr>
              <a:t>It’s not hippy-dippy stuff. Deloitte’s management consultants give the same advice (Eggers, et al., 2021)</a:t>
            </a:r>
          </a:p>
          <a:p>
            <a:pPr marL="0" marR="0" algn="l">
              <a:lnSpc>
                <a:spcPct val="100000"/>
              </a:lnSpc>
              <a:spcBef>
                <a:spcPts val="0"/>
              </a:spcBef>
              <a:spcAft>
                <a:spcPts val="0"/>
              </a:spcAft>
              <a:buNone/>
            </a:pPr>
            <a:r>
              <a:rPr lang="en-US" sz="1700" b="1" i="0" u="none" strike="noStrike" cap="none" dirty="0">
                <a:solidFill>
                  <a:srgbClr val="2C3F73">
                    <a:alpha val="100000"/>
                  </a:srgbClr>
                </a:solidFill>
                <a:latin typeface="Calibri"/>
                <a:cs typeface="Calibri"/>
                <a:sym typeface="Calibri"/>
              </a:rPr>
              <a:t>Trust </a:t>
            </a:r>
            <a:r>
              <a:rPr lang="en-US" sz="1700" b="1" dirty="0">
                <a:solidFill>
                  <a:srgbClr val="2C3F73">
                    <a:alpha val="100000"/>
                  </a:srgbClr>
                </a:solidFill>
                <a:latin typeface="Calibri"/>
                <a:cs typeface="Calibri"/>
                <a:sym typeface="Calibri"/>
              </a:rPr>
              <a:t>rises</a:t>
            </a:r>
            <a:r>
              <a:rPr lang="en-US" sz="1700" b="1" i="0" u="none" strike="noStrike" cap="none" dirty="0">
                <a:solidFill>
                  <a:srgbClr val="2C3F73">
                    <a:alpha val="100000"/>
                  </a:srgbClr>
                </a:solidFill>
                <a:latin typeface="Calibri"/>
                <a:cs typeface="Calibri"/>
                <a:sym typeface="Calibri"/>
              </a:rPr>
              <a:t> when people </a:t>
            </a:r>
            <a:r>
              <a:rPr lang="en-US" sz="1700" b="1" dirty="0">
                <a:solidFill>
                  <a:srgbClr val="2C3F73">
                    <a:alpha val="100000"/>
                  </a:srgbClr>
                </a:solidFill>
                <a:latin typeface="Calibri"/>
                <a:cs typeface="Calibri"/>
                <a:sym typeface="Calibri"/>
              </a:rPr>
              <a:t>see institutions responding to their voice.</a:t>
            </a:r>
          </a:p>
          <a:p>
            <a:pPr marL="0" marR="0" algn="l">
              <a:lnSpc>
                <a:spcPct val="100000"/>
              </a:lnSpc>
              <a:spcBef>
                <a:spcPts val="0"/>
              </a:spcBef>
              <a:spcAft>
                <a:spcPts val="0"/>
              </a:spcAft>
              <a:buNone/>
            </a:pPr>
            <a:endParaRPr lang="en-US" sz="1700" b="1" i="0" u="none" strike="noStrike" cap="none" dirty="0">
              <a:solidFill>
                <a:srgbClr val="2C3F73">
                  <a:alpha val="100000"/>
                </a:srgbClr>
              </a:solidFill>
              <a:latin typeface="Calibri"/>
              <a:cs typeface="Calibri"/>
              <a:sym typeface="Calibri"/>
            </a:endParaRPr>
          </a:p>
          <a:p>
            <a:pPr algn="l">
              <a:spcBef>
                <a:spcPts val="0"/>
              </a:spcBef>
            </a:pPr>
            <a:r>
              <a:rPr lang="en-US" sz="1700" b="1" dirty="0">
                <a:solidFill>
                  <a:srgbClr val="2C3F73">
                    <a:alpha val="100000"/>
                  </a:srgbClr>
                </a:solidFill>
                <a:cs typeface="Calibri"/>
                <a:sym typeface="Calibri"/>
              </a:rPr>
              <a:t>A community’s willingness to invest follows their level of trust.</a:t>
            </a:r>
          </a:p>
          <a:p>
            <a:pPr marL="0" marR="0" algn="l">
              <a:lnSpc>
                <a:spcPct val="100000"/>
              </a:lnSpc>
              <a:spcBef>
                <a:spcPts val="0"/>
              </a:spcBef>
              <a:spcAft>
                <a:spcPts val="0"/>
              </a:spcAft>
              <a:buNone/>
            </a:pPr>
            <a:endParaRPr lang="en-US" sz="1700" b="1" i="0" u="none" strike="noStrike" cap="none" dirty="0">
              <a:solidFill>
                <a:srgbClr val="2C3F73">
                  <a:alpha val="100000"/>
                </a:srgbClr>
              </a:solidFill>
              <a:latin typeface="Calibri"/>
              <a:cs typeface="Calibri"/>
              <a:sym typeface="Calibri"/>
            </a:endParaRPr>
          </a:p>
          <a:p>
            <a:pPr algn="l">
              <a:spcBef>
                <a:spcPts val="0"/>
              </a:spcBef>
              <a:spcAft>
                <a:spcPts val="1400"/>
              </a:spcAft>
            </a:pPr>
            <a:r>
              <a:rPr lang="en-US" sz="1700" dirty="0">
                <a:solidFill>
                  <a:srgbClr val="111111">
                    <a:alpha val="100000"/>
                  </a:srgbClr>
                </a:solidFill>
                <a:cs typeface="Calibri"/>
                <a:sym typeface="Calibri"/>
              </a:rPr>
              <a:t>That means:</a:t>
            </a:r>
          </a:p>
          <a:p>
            <a:pPr marL="285750" marR="0" indent="-285750" algn="l">
              <a:lnSpc>
                <a:spcPct val="100000"/>
              </a:lnSpc>
              <a:spcBef>
                <a:spcPts val="0"/>
              </a:spcBef>
              <a:spcAft>
                <a:spcPts val="1400"/>
              </a:spcAft>
              <a:buFont typeface="Arial" panose="020B0604020202020204" pitchFamily="34" charset="0"/>
              <a:buChar char="•"/>
            </a:pPr>
            <a:r>
              <a:rPr lang="en-US" sz="1700" dirty="0">
                <a:solidFill>
                  <a:srgbClr val="111111">
                    <a:alpha val="100000"/>
                  </a:srgbClr>
                </a:solidFill>
                <a:cs typeface="Calibri"/>
                <a:sym typeface="Calibri"/>
              </a:rPr>
              <a:t>Actively soliciting voice.</a:t>
            </a:r>
          </a:p>
          <a:p>
            <a:pPr marL="285750" marR="0" indent="-285750" algn="l">
              <a:lnSpc>
                <a:spcPct val="100000"/>
              </a:lnSpc>
              <a:spcBef>
                <a:spcPts val="0"/>
              </a:spcBef>
              <a:spcAft>
                <a:spcPts val="1400"/>
              </a:spcAft>
              <a:buFont typeface="Arial" panose="020B0604020202020204" pitchFamily="34" charset="0"/>
              <a:buChar char="•"/>
            </a:pPr>
            <a:r>
              <a:rPr lang="en-US" sz="1700" dirty="0">
                <a:solidFill>
                  <a:srgbClr val="111111">
                    <a:alpha val="100000"/>
                  </a:srgbClr>
                </a:solidFill>
                <a:cs typeface="Calibri"/>
                <a:sym typeface="Calibri"/>
              </a:rPr>
              <a:t>Trumpeting what you’re doing.</a:t>
            </a:r>
          </a:p>
        </p:txBody>
      </p:sp>
      <p:sp>
        <p:nvSpPr>
          <p:cNvPr id="7" name="Content Placeholder 6">
            <a:extLst>
              <a:ext uri="{FF2B5EF4-FFF2-40B4-BE49-F238E27FC236}">
                <a16:creationId xmlns:a16="http://schemas.microsoft.com/office/drawing/2014/main" id="{FA342968-5782-1719-DFA5-16075DDCBE9F}"/>
              </a:ext>
            </a:extLst>
          </p:cNvPr>
          <p:cNvSpPr>
            <a:spLocks noGrp="1"/>
          </p:cNvSpPr>
          <p:nvPr>
            <p:ph/>
          </p:nvPr>
        </p:nvSpPr>
        <p:spPr>
          <a:xfrm>
            <a:off x="7223760" y="1783080"/>
            <a:ext cx="4507992" cy="4206240"/>
          </a:xfrm>
        </p:spPr>
        <p:txBody>
          <a:bodyPr anchor="t"/>
          <a:lstStyle/>
          <a:p>
            <a:pPr marL="0" marR="0" algn="l">
              <a:lnSpc>
                <a:spcPct val="100000"/>
              </a:lnSpc>
              <a:spcBef>
                <a:spcPts val="0"/>
              </a:spcBef>
              <a:spcAft>
                <a:spcPts val="200"/>
              </a:spcAft>
              <a:buNone/>
            </a:pPr>
            <a:endParaRPr lang="en-US" sz="3200" b="1" i="0" u="none" strike="noStrike" cap="none" dirty="0">
              <a:solidFill>
                <a:srgbClr val="8C7833">
                  <a:alpha val="100000"/>
                </a:srgbClr>
              </a:solidFill>
              <a:latin typeface="Calibri"/>
              <a:cs typeface="Calibri"/>
              <a:sym typeface="Calibri"/>
            </a:endParaRPr>
          </a:p>
          <a:p>
            <a:pPr marL="0" marR="0" algn="l">
              <a:lnSpc>
                <a:spcPct val="100000"/>
              </a:lnSpc>
              <a:spcBef>
                <a:spcPts val="0"/>
              </a:spcBef>
              <a:spcAft>
                <a:spcPts val="200"/>
              </a:spcAft>
              <a:buNone/>
            </a:pPr>
            <a:endParaRPr lang="en-US" sz="3200" b="1" dirty="0">
              <a:solidFill>
                <a:srgbClr val="8C7833">
                  <a:alpha val="100000"/>
                </a:srgbClr>
              </a:solidFill>
              <a:latin typeface="Calibri"/>
              <a:cs typeface="Calibri"/>
              <a:sym typeface="Calibri"/>
            </a:endParaRPr>
          </a:p>
          <a:p>
            <a:pPr marL="0" marR="0" algn="l">
              <a:lnSpc>
                <a:spcPct val="100000"/>
              </a:lnSpc>
              <a:spcBef>
                <a:spcPts val="0"/>
              </a:spcBef>
              <a:spcAft>
                <a:spcPts val="200"/>
              </a:spcAft>
              <a:buNone/>
            </a:pPr>
            <a:endParaRPr lang="en-US" sz="3200" b="1" i="0" u="none" strike="noStrike" cap="none" dirty="0">
              <a:solidFill>
                <a:srgbClr val="8C7833">
                  <a:alpha val="100000"/>
                </a:srgbClr>
              </a:solidFill>
              <a:latin typeface="Calibri"/>
              <a:cs typeface="Calibri"/>
              <a:sym typeface="Calibri"/>
            </a:endParaRPr>
          </a:p>
          <a:p>
            <a:pPr marL="0" marR="0" algn="l">
              <a:lnSpc>
                <a:spcPct val="100000"/>
              </a:lnSpc>
              <a:spcBef>
                <a:spcPts val="0"/>
              </a:spcBef>
              <a:spcAft>
                <a:spcPts val="200"/>
              </a:spcAft>
              <a:buNone/>
            </a:pPr>
            <a:r>
              <a:rPr sz="3200" b="1" i="0" u="none" strike="noStrike" cap="none" dirty="0">
                <a:solidFill>
                  <a:srgbClr val="8C7833">
                    <a:alpha val="100000"/>
                  </a:srgbClr>
                </a:solidFill>
                <a:latin typeface="Calibri"/>
                <a:cs typeface="Calibri"/>
                <a:sym typeface="Calibri"/>
              </a:rPr>
              <a:t>+</a:t>
            </a:r>
            <a:r>
              <a:rPr lang="en-US" sz="3200" b="1" dirty="0">
                <a:solidFill>
                  <a:srgbClr val="8C7833">
                    <a:alpha val="100000"/>
                  </a:srgbClr>
                </a:solidFill>
                <a:latin typeface="Calibri"/>
                <a:cs typeface="Calibri"/>
                <a:sym typeface="Calibri"/>
              </a:rPr>
              <a:t>30% in local tax revenue</a:t>
            </a:r>
            <a:endParaRPr sz="3200" b="1" i="0" u="none" strike="noStrike" cap="none" dirty="0">
              <a:solidFill>
                <a:srgbClr val="8C7833">
                  <a:alpha val="100000"/>
                </a:srgbClr>
              </a:solidFill>
              <a:latin typeface="Calibri"/>
              <a:cs typeface="Calibri"/>
              <a:sym typeface="Calibri"/>
            </a:endParaRPr>
          </a:p>
          <a:p>
            <a:pPr marL="0" marR="0" algn="l">
              <a:lnSpc>
                <a:spcPct val="100000"/>
              </a:lnSpc>
              <a:spcBef>
                <a:spcPts val="0"/>
              </a:spcBef>
              <a:spcAft>
                <a:spcPts val="1800"/>
              </a:spcAft>
              <a:buNone/>
            </a:pPr>
            <a:r>
              <a:rPr lang="en-US" sz="1500" b="0" i="0" u="none" strike="noStrike" cap="none" dirty="0">
                <a:solidFill>
                  <a:srgbClr val="3A3A3A">
                    <a:alpha val="100000"/>
                  </a:srgbClr>
                </a:solidFill>
                <a:latin typeface="Calibri"/>
                <a:cs typeface="Calibri"/>
                <a:sym typeface="Calibri"/>
              </a:rPr>
              <a:t>In municipalities using PB (Touchton, et al., 2020)</a:t>
            </a:r>
          </a:p>
          <a:p>
            <a:pPr algn="l">
              <a:spcBef>
                <a:spcPts val="0"/>
              </a:spcBef>
              <a:spcAft>
                <a:spcPts val="1800"/>
              </a:spcAft>
            </a:pPr>
            <a:endParaRPr lang="en-US" sz="1600" dirty="0">
              <a:solidFill>
                <a:srgbClr val="111111">
                  <a:alpha val="100000"/>
                </a:srgbClr>
              </a:solidFill>
              <a:cs typeface="Calibri"/>
              <a:sym typeface="Calibri"/>
            </a:endParaRPr>
          </a:p>
          <a:p>
            <a:pPr marL="0" marR="0" algn="l">
              <a:lnSpc>
                <a:spcPct val="100000"/>
              </a:lnSpc>
              <a:spcBef>
                <a:spcPts val="0"/>
              </a:spcBef>
              <a:spcAft>
                <a:spcPts val="1800"/>
              </a:spcAft>
              <a:buNone/>
            </a:pPr>
            <a:r>
              <a:rPr lang="en-US" sz="1500" b="0" i="0" u="none" strike="noStrike" cap="none" dirty="0">
                <a:solidFill>
                  <a:srgbClr val="3A3A3A">
                    <a:alpha val="100000"/>
                  </a:srgbClr>
                </a:solidFill>
                <a:latin typeface="Calibri"/>
                <a:cs typeface="Calibri"/>
                <a:sym typeface="Calibri"/>
              </a:rPr>
              <a:t> </a:t>
            </a:r>
            <a:endParaRPr sz="1500" b="0" i="0" u="none" strike="noStrike" cap="none" dirty="0">
              <a:solidFill>
                <a:srgbClr val="3A3A3A">
                  <a:alpha val="100000"/>
                </a:srgbClr>
              </a:solidFill>
              <a:latin typeface="Calibri"/>
              <a:cs typeface="Calibri"/>
              <a:sym typeface="Calibri"/>
            </a:endParaRPr>
          </a:p>
        </p:txBody>
      </p:sp>
      <p:sp>
        <p:nvSpPr>
          <p:cNvPr id="8" name="Content Placeholder 7">
            <a:extLst>
              <a:ext uri="{FF2B5EF4-FFF2-40B4-BE49-F238E27FC236}">
                <a16:creationId xmlns:a16="http://schemas.microsoft.com/office/drawing/2014/main" id="{47BCDCAD-5E18-1F89-B2A9-EE7ED9FCF998}"/>
              </a:ext>
            </a:extLst>
          </p:cNvPr>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endParaRPr sz="1100" b="0" i="1" u="none" strike="noStrike" cap="none" dirty="0">
              <a:solidFill>
                <a:srgbClr val="3A3A3A">
                  <a:alpha val="100000"/>
                </a:srgbClr>
              </a:solidFill>
              <a:latin typeface="Calibri"/>
              <a:cs typeface="Calibri"/>
              <a:sym typeface="Calibri"/>
            </a:endParaRPr>
          </a:p>
        </p:txBody>
      </p:sp>
      <p:pic>
        <p:nvPicPr>
          <p:cNvPr id="9" name="Content Placeholder 8">
            <a:extLst>
              <a:ext uri="{FF2B5EF4-FFF2-40B4-BE49-F238E27FC236}">
                <a16:creationId xmlns:a16="http://schemas.microsoft.com/office/drawing/2014/main" id="{2CE8F205-8E2A-6C40-FD2F-DCFEEA17AE20}"/>
              </a:ext>
            </a:extLst>
          </p:cNvPr>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a:extLst>
              <a:ext uri="{FF2B5EF4-FFF2-40B4-BE49-F238E27FC236}">
                <a16:creationId xmlns:a16="http://schemas.microsoft.com/office/drawing/2014/main" id="{D68DBA05-AD78-EBB2-F4B8-5676941C7CBC}"/>
              </a:ext>
            </a:extLst>
          </p:cNvPr>
          <p:cNvPicPr>
            <a:picLocks noGrp="1"/>
          </p:cNvPicPr>
          <p:nvPr>
            <p:ph/>
          </p:nvPr>
        </p:nvPicPr>
        <p:blipFill>
          <a:blip r:embed="rId3"/>
          <a:stretch>
            <a:fillRect/>
          </a:stretch>
        </p:blipFill>
        <p:spPr>
          <a:xfrm>
            <a:off x="0" y="6784848"/>
            <a:ext cx="12191695" cy="73152"/>
          </a:xfrm>
          <a:prstGeom prst="rect">
            <a:avLst/>
          </a:prstGeom>
        </p:spPr>
      </p:pic>
    </p:spTree>
    <p:extLst>
      <p:ext uri="{BB962C8B-B14F-4D97-AF65-F5344CB8AC3E}">
        <p14:creationId xmlns:p14="http://schemas.microsoft.com/office/powerpoint/2010/main" val="3448333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lang="en-US" sz="3000" b="1" dirty="0">
                <a:solidFill>
                  <a:srgbClr val="2C3F73">
                    <a:alpha val="100000"/>
                  </a:srgbClr>
                </a:solidFill>
                <a:latin typeface="Calibri"/>
                <a:cs typeface="Calibri"/>
                <a:sym typeface="Calibri"/>
              </a:rPr>
              <a:t>Our other climate </a:t>
            </a:r>
            <a:r>
              <a:rPr sz="3000" b="1" i="0" u="none" strike="noStrike" cap="none" dirty="0">
                <a:solidFill>
                  <a:srgbClr val="2C3F73">
                    <a:alpha val="100000"/>
                  </a:srgbClr>
                </a:solidFill>
                <a:latin typeface="Calibri"/>
                <a:cs typeface="Calibri"/>
                <a:sym typeface="Calibri"/>
              </a:rPr>
              <a:t>surveys see it coming, one to two years out</a:t>
            </a: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2 · TRUST IS BUILT BETWEEN REFERENDA</a:t>
            </a:r>
          </a:p>
        </p:txBody>
      </p:sp>
      <p:pic>
        <p:nvPicPr>
          <p:cNvPr id="6" name="Content Placeholder 5"/>
          <p:cNvPicPr>
            <a:picLocks noGrp="1"/>
          </p:cNvPicPr>
          <p:nvPr>
            <p:ph/>
          </p:nvPr>
        </p:nvPicPr>
        <p:blipFill>
          <a:blip r:embed="rId5"/>
          <a:stretch>
            <a:fillRect/>
          </a:stretch>
        </p:blipFill>
        <p:spPr>
          <a:xfrm>
            <a:off x="365760" y="1691640"/>
            <a:ext cx="6583680" cy="4297680"/>
          </a:xfrm>
          <a:prstGeom prst="rect">
            <a:avLst/>
          </a:prstGeom>
        </p:spPr>
      </p:pic>
      <p:sp>
        <p:nvSpPr>
          <p:cNvPr id="7" name="Content Placeholder 6"/>
          <p:cNvSpPr>
            <a:spLocks noGrp="1"/>
          </p:cNvSpPr>
          <p:nvPr>
            <p:ph/>
          </p:nvPr>
        </p:nvSpPr>
        <p:spPr>
          <a:xfrm>
            <a:off x="7223760" y="1783080"/>
            <a:ext cx="4507992" cy="4206240"/>
          </a:xfrm>
        </p:spPr>
        <p:txBody>
          <a:bodyPr anchor="t"/>
          <a:lstStyle/>
          <a:p>
            <a:pPr marL="0" marR="0" algn="l">
              <a:lnSpc>
                <a:spcPct val="100000"/>
              </a:lnSpc>
              <a:spcBef>
                <a:spcPts val="0"/>
              </a:spcBef>
              <a:spcAft>
                <a:spcPts val="200"/>
              </a:spcAft>
              <a:buNone/>
            </a:pPr>
            <a:r>
              <a:rPr sz="3200" b="1" i="0" u="none" strike="noStrike" cap="none" dirty="0">
                <a:solidFill>
                  <a:srgbClr val="8C7833">
                    <a:alpha val="100000"/>
                  </a:srgbClr>
                </a:solidFill>
                <a:latin typeface="Calibri"/>
                <a:cs typeface="Calibri"/>
                <a:sym typeface="Calibri"/>
              </a:rPr>
              <a:t>+3.3 pts</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Yes vote per SD of parent-rated “timely and transparent” communication, measured 1–2 years before the vote year (44 questions)</a:t>
            </a:r>
          </a:p>
          <a:p>
            <a:pPr marL="0" marR="0" algn="l">
              <a:lnSpc>
                <a:spcPct val="100000"/>
              </a:lnSpc>
              <a:spcBef>
                <a:spcPts val="0"/>
              </a:spcBef>
              <a:spcAft>
                <a:spcPts val="200"/>
              </a:spcAft>
              <a:buNone/>
            </a:pPr>
            <a:r>
              <a:rPr sz="3200" b="1" i="0" u="none" strike="noStrike" cap="none" dirty="0">
                <a:solidFill>
                  <a:srgbClr val="2C3F73">
                    <a:alpha val="100000"/>
                  </a:srgbClr>
                </a:solidFill>
                <a:latin typeface="Calibri"/>
                <a:cs typeface="Calibri"/>
                <a:sym typeface="Calibri"/>
              </a:rPr>
              <a:t>r = .51–.71</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These parent and staff items track community fiscal trust in the same districts</a:t>
            </a:r>
          </a:p>
          <a:p>
            <a:pPr marL="0" marR="0" algn="l">
              <a:lnSpc>
                <a:spcPct val="100000"/>
              </a:lnSpc>
              <a:spcBef>
                <a:spcPts val="0"/>
              </a:spcBef>
              <a:spcAft>
                <a:spcPts val="200"/>
              </a:spcAft>
              <a:buNone/>
            </a:pPr>
            <a:r>
              <a:rPr sz="3200" b="1" i="0" u="none" strike="noStrike" cap="none" dirty="0">
                <a:solidFill>
                  <a:srgbClr val="2C3F73">
                    <a:alpha val="100000"/>
                  </a:srgbClr>
                </a:solidFill>
                <a:latin typeface="Calibri"/>
                <a:cs typeface="Calibri"/>
                <a:sym typeface="Calibri"/>
              </a:rPr>
              <a:t>2.2× the odds</a:t>
            </a:r>
          </a:p>
          <a:p>
            <a:pPr marL="0" marR="0" algn="l">
              <a:lnSpc>
                <a:spcPct val="100000"/>
              </a:lnSpc>
              <a:spcBef>
                <a:spcPts val="0"/>
              </a:spcBef>
              <a:spcAft>
                <a:spcPts val="1800"/>
              </a:spcAft>
              <a:buNone/>
            </a:pPr>
            <a:r>
              <a:rPr sz="1500" b="0" i="0" u="none" strike="noStrike" cap="none" dirty="0">
                <a:solidFill>
                  <a:srgbClr val="3A3A3A">
                    <a:alpha val="100000"/>
                  </a:srgbClr>
                </a:solidFill>
                <a:latin typeface="Calibri"/>
                <a:cs typeface="Calibri"/>
                <a:sym typeface="Calibri"/>
              </a:rPr>
              <a:t>of passing per SD of staff confidence in the board</a:t>
            </a:r>
          </a:p>
        </p:txBody>
      </p:sp>
      <p:sp>
        <p:nvSpPr>
          <p:cNvPr id="8" name="Content Placeholder 7"/>
          <p:cNvSpPr>
            <a:spLocks noGrp="1"/>
          </p:cNvSpPr>
          <p:nvPr>
            <p:ph/>
          </p:nvPr>
        </p:nvSpPr>
        <p:spPr>
          <a:xfrm>
            <a:off x="457200" y="6355080"/>
            <a:ext cx="11277295" cy="320040"/>
          </a:xfrm>
        </p:spPr>
        <p:txBody>
          <a:bodyPr anchor="t">
            <a:normAutofit fontScale="92500"/>
          </a:bodyPr>
          <a:lstStyle/>
          <a:p>
            <a:pPr marL="0" marR="0" algn="l">
              <a:lnSpc>
                <a:spcPct val="100000"/>
              </a:lnSpc>
              <a:spcBef>
                <a:spcPts val="0"/>
              </a:spcBef>
              <a:spcAft>
                <a:spcPts val="0"/>
              </a:spcAft>
              <a:buNone/>
            </a:pPr>
            <a:r>
              <a:rPr sz="1100" b="0" i="1" u="none" strike="noStrike" cap="none">
                <a:solidFill>
                  <a:srgbClr val="3A3A3A">
                    <a:alpha val="100000"/>
                  </a:srgbClr>
                </a:solidFill>
                <a:latin typeface="Calibri"/>
                <a:cs typeface="Calibri"/>
                <a:sym typeface="Calibri"/>
              </a:rPr>
              <a:t>Source: SP staff and parent climate surveys (annual, not timed to referenda), measured 1–2 school years before the vote year. Controls: ballot type, amount, season, partisan lean, bachelor's share, income, enrollment.</a:t>
            </a:r>
          </a:p>
        </p:txBody>
      </p:sp>
      <p:pic>
        <p:nvPicPr>
          <p:cNvPr id="9" name="Content Placeholder 8"/>
          <p:cNvPicPr>
            <a:picLocks noGrp="1"/>
          </p:cNvPicPr>
          <p:nvPr>
            <p:ph/>
          </p:nvPr>
        </p:nvPicPr>
        <p:blipFill>
          <a:blip r:embed="rId4"/>
          <a:stretch>
            <a:fillRect/>
          </a:stretch>
        </p:blipFill>
        <p:spPr>
          <a:xfrm>
            <a:off x="0" y="6748272"/>
            <a:ext cx="12191695" cy="36576"/>
          </a:xfrm>
          <a:prstGeom prst="rect">
            <a:avLst/>
          </a:prstGeom>
        </p:spPr>
      </p:pic>
      <p:pic>
        <p:nvPicPr>
          <p:cNvPr id="10" name="Content Placeholder 9"/>
          <p:cNvPicPr>
            <a:picLocks noGrp="1"/>
          </p:cNvPicPr>
          <p:nvPr>
            <p:ph/>
          </p:nvPr>
        </p:nvPicPr>
        <p:blipFill>
          <a:blip r:embed="rId3"/>
          <a:stretch>
            <a:fillRect/>
          </a:stretch>
        </p:blipFill>
        <p:spPr>
          <a:xfrm>
            <a:off x="0" y="6784848"/>
            <a:ext cx="12191695" cy="731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66928"/>
            <a:ext cx="11277295" cy="731520"/>
          </a:xfrm>
        </p:spPr>
        <p:txBody>
          <a:bodyPr anchor="t"/>
          <a:lstStyle/>
          <a:p>
            <a:pPr marL="0" marR="0" algn="l">
              <a:lnSpc>
                <a:spcPct val="100000"/>
              </a:lnSpc>
              <a:spcBef>
                <a:spcPts val="0"/>
              </a:spcBef>
              <a:spcAft>
                <a:spcPts val="0"/>
              </a:spcAft>
              <a:buNone/>
            </a:pPr>
            <a:r>
              <a:rPr sz="3000" b="1" i="0" u="none" strike="noStrike" cap="none" dirty="0">
                <a:solidFill>
                  <a:srgbClr val="2C3F73">
                    <a:alpha val="100000"/>
                  </a:srgbClr>
                </a:solidFill>
                <a:latin typeface="Calibri"/>
                <a:cs typeface="Calibri"/>
                <a:sym typeface="Calibri"/>
              </a:rPr>
              <a:t>Engage your community </a:t>
            </a:r>
            <a:r>
              <a:rPr lang="en-US" sz="3000" b="1" i="0" u="none" strike="noStrike" cap="none" dirty="0">
                <a:solidFill>
                  <a:srgbClr val="2C3F73">
                    <a:alpha val="100000"/>
                  </a:srgbClr>
                </a:solidFill>
                <a:latin typeface="Calibri"/>
                <a:cs typeface="Calibri"/>
                <a:sym typeface="Calibri"/>
              </a:rPr>
              <a:t>on </a:t>
            </a:r>
            <a:r>
              <a:rPr lang="en-US" sz="3000" b="1" i="0" u="none" strike="noStrike" cap="none">
                <a:solidFill>
                  <a:srgbClr val="2C3F73">
                    <a:alpha val="100000"/>
                  </a:srgbClr>
                </a:solidFill>
                <a:latin typeface="Calibri"/>
                <a:cs typeface="Calibri"/>
                <a:sym typeface="Calibri"/>
              </a:rPr>
              <a:t>spending stuff early </a:t>
            </a:r>
            <a:r>
              <a:rPr lang="en-US" sz="3000" b="1" i="0" u="none" strike="noStrike" cap="none" dirty="0">
                <a:solidFill>
                  <a:srgbClr val="2C3F73">
                    <a:alpha val="100000"/>
                  </a:srgbClr>
                </a:solidFill>
                <a:latin typeface="Calibri"/>
                <a:cs typeface="Calibri"/>
                <a:sym typeface="Calibri"/>
              </a:rPr>
              <a:t>and of</a:t>
            </a:r>
            <a:r>
              <a:rPr lang="en-US" sz="3000" b="1" dirty="0">
                <a:solidFill>
                  <a:srgbClr val="2C3F73">
                    <a:alpha val="100000"/>
                  </a:srgbClr>
                </a:solidFill>
                <a:latin typeface="Calibri"/>
                <a:cs typeface="Calibri"/>
                <a:sym typeface="Calibri"/>
              </a:rPr>
              <a:t>ten</a:t>
            </a:r>
            <a:endParaRPr sz="3000" b="1" i="0" u="none" strike="noStrike" cap="none" dirty="0">
              <a:solidFill>
                <a:srgbClr val="2C3F73">
                  <a:alpha val="100000"/>
                </a:srgbClr>
              </a:solidFill>
              <a:latin typeface="Calibri"/>
              <a:cs typeface="Calibri"/>
              <a:sym typeface="Calibri"/>
            </a:endParaRPr>
          </a:p>
        </p:txBody>
      </p:sp>
      <p:pic>
        <p:nvPicPr>
          <p:cNvPr id="3" name="Content Placeholder 2"/>
          <p:cNvPicPr>
            <a:picLocks noGrp="1"/>
          </p:cNvPicPr>
          <p:nvPr>
            <p:ph/>
          </p:nvPr>
        </p:nvPicPr>
        <p:blipFill>
          <a:blip r:embed="rId3"/>
          <a:stretch>
            <a:fillRect/>
          </a:stretch>
        </p:blipFill>
        <p:spPr>
          <a:xfrm>
            <a:off x="457200" y="1335024"/>
            <a:ext cx="11277295" cy="45720"/>
          </a:xfrm>
          <a:prstGeom prst="rect">
            <a:avLst/>
          </a:prstGeom>
        </p:spPr>
      </p:pic>
      <p:pic>
        <p:nvPicPr>
          <p:cNvPr id="4" name="Content Placeholder 3"/>
          <p:cNvPicPr>
            <a:picLocks noGrp="1"/>
          </p:cNvPicPr>
          <p:nvPr>
            <p:ph/>
          </p:nvPr>
        </p:nvPicPr>
        <p:blipFill>
          <a:blip r:embed="rId4"/>
          <a:stretch>
            <a:fillRect/>
          </a:stretch>
        </p:blipFill>
        <p:spPr>
          <a:xfrm>
            <a:off x="457200" y="1389888"/>
            <a:ext cx="11277295" cy="18288"/>
          </a:xfrm>
          <a:prstGeom prst="rect">
            <a:avLst/>
          </a:prstGeom>
        </p:spPr>
      </p:pic>
      <p:sp>
        <p:nvSpPr>
          <p:cNvPr id="5" name="Content Placeholder 4"/>
          <p:cNvSpPr>
            <a:spLocks noGrp="1"/>
          </p:cNvSpPr>
          <p:nvPr>
            <p:ph/>
          </p:nvPr>
        </p:nvSpPr>
        <p:spPr>
          <a:xfrm>
            <a:off x="457200" y="274320"/>
            <a:ext cx="11277295" cy="274320"/>
          </a:xfrm>
        </p:spPr>
        <p:txBody>
          <a:bodyPr anchor="t">
            <a:normAutofit lnSpcReduction="10000"/>
          </a:bodyPr>
          <a:lstStyle/>
          <a:p>
            <a:pPr marL="0" marR="0" algn="l">
              <a:lnSpc>
                <a:spcPct val="100000"/>
              </a:lnSpc>
              <a:spcBef>
                <a:spcPts val="0"/>
              </a:spcBef>
              <a:spcAft>
                <a:spcPts val="0"/>
              </a:spcAft>
              <a:buNone/>
            </a:pPr>
            <a:r>
              <a:rPr sz="1300" b="1" i="0" u="none" strike="noStrike" cap="none">
                <a:solidFill>
                  <a:srgbClr val="A89240">
                    <a:alpha val="100000"/>
                  </a:srgbClr>
                </a:solidFill>
                <a:latin typeface="Calibri"/>
                <a:cs typeface="Calibri"/>
                <a:sym typeface="Calibri"/>
              </a:rPr>
              <a:t>PART 2 · WHAT WE RECOMMEND</a:t>
            </a:r>
          </a:p>
        </p:txBody>
      </p:sp>
      <p:pic>
        <p:nvPicPr>
          <p:cNvPr id="6" name="Content Placeholder 5"/>
          <p:cNvPicPr>
            <a:picLocks noGrp="1"/>
          </p:cNvPicPr>
          <p:nvPr>
            <p:ph/>
          </p:nvPr>
        </p:nvPicPr>
        <p:blipFill>
          <a:blip r:embed="rId5"/>
          <a:stretch>
            <a:fillRect/>
          </a:stretch>
        </p:blipFill>
        <p:spPr>
          <a:xfrm>
            <a:off x="457200" y="1783080"/>
            <a:ext cx="5478628" cy="1874520"/>
          </a:xfrm>
          <a:prstGeom prst="rect">
            <a:avLst/>
          </a:prstGeom>
        </p:spPr>
      </p:pic>
      <p:pic>
        <p:nvPicPr>
          <p:cNvPr id="7" name="Content Placeholder 6"/>
          <p:cNvPicPr>
            <a:picLocks noGrp="1"/>
          </p:cNvPicPr>
          <p:nvPr>
            <p:ph/>
          </p:nvPr>
        </p:nvPicPr>
        <p:blipFill>
          <a:blip r:embed="rId4"/>
          <a:stretch>
            <a:fillRect/>
          </a:stretch>
        </p:blipFill>
        <p:spPr>
          <a:xfrm>
            <a:off x="457200" y="1783080"/>
            <a:ext cx="64008" cy="1874520"/>
          </a:xfrm>
          <a:prstGeom prst="rect">
            <a:avLst/>
          </a:prstGeom>
        </p:spPr>
      </p:pic>
      <p:sp>
        <p:nvSpPr>
          <p:cNvPr id="8" name="Content Placeholder 7"/>
          <p:cNvSpPr>
            <a:spLocks noGrp="1"/>
          </p:cNvSpPr>
          <p:nvPr>
            <p:ph/>
          </p:nvPr>
        </p:nvSpPr>
        <p:spPr>
          <a:xfrm>
            <a:off x="731520" y="1920240"/>
            <a:ext cx="5021428" cy="1645920"/>
          </a:xfrm>
        </p:spPr>
        <p:txBody>
          <a:bodyPr anchor="t"/>
          <a:lstStyle/>
          <a:p>
            <a:pPr marL="0" marR="0" algn="l">
              <a:lnSpc>
                <a:spcPct val="100000"/>
              </a:lnSpc>
              <a:spcBef>
                <a:spcPts val="0"/>
              </a:spcBef>
              <a:spcAft>
                <a:spcPts val="800"/>
              </a:spcAft>
              <a:buNone/>
            </a:pPr>
            <a:r>
              <a:rPr sz="2000" b="1" i="0" u="none" strike="noStrike" cap="none">
                <a:solidFill>
                  <a:srgbClr val="2C3F73">
                    <a:alpha val="100000"/>
                  </a:srgbClr>
                </a:solidFill>
                <a:latin typeface="Calibri"/>
                <a:cs typeface="Calibri"/>
                <a:sym typeface="Calibri"/>
              </a:rPr>
              <a:t>Report how the money was spent, every year</a:t>
            </a:r>
          </a:p>
          <a:p>
            <a:pPr marL="0" marR="0" algn="l">
              <a:lnSpc>
                <a:spcPct val="100000"/>
              </a:lnSpc>
              <a:spcBef>
                <a:spcPts val="0"/>
              </a:spcBef>
              <a:spcAft>
                <a:spcPts val="0"/>
              </a:spcAft>
              <a:buNone/>
            </a:pPr>
            <a:r>
              <a:rPr sz="1600" b="0" i="0" u="none" strike="noStrike" cap="none">
                <a:solidFill>
                  <a:srgbClr val="111111">
                    <a:alpha val="100000"/>
                  </a:srgbClr>
                </a:solidFill>
                <a:latin typeface="Calibri"/>
                <a:cs typeface="Calibri"/>
                <a:sym typeface="Calibri"/>
              </a:rPr>
              <a:t>Show what the last referendum bought and how funds were managed, on a regular schedule, not only when you're asking for more.</a:t>
            </a:r>
          </a:p>
        </p:txBody>
      </p:sp>
      <p:pic>
        <p:nvPicPr>
          <p:cNvPr id="9" name="Content Placeholder 8"/>
          <p:cNvPicPr>
            <a:picLocks noGrp="1"/>
          </p:cNvPicPr>
          <p:nvPr>
            <p:ph/>
          </p:nvPr>
        </p:nvPicPr>
        <p:blipFill>
          <a:blip r:embed="rId5"/>
          <a:stretch>
            <a:fillRect/>
          </a:stretch>
        </p:blipFill>
        <p:spPr>
          <a:xfrm>
            <a:off x="6255868" y="1783080"/>
            <a:ext cx="5478628" cy="1874520"/>
          </a:xfrm>
          <a:prstGeom prst="rect">
            <a:avLst/>
          </a:prstGeom>
        </p:spPr>
      </p:pic>
      <p:pic>
        <p:nvPicPr>
          <p:cNvPr id="10" name="Content Placeholder 9"/>
          <p:cNvPicPr>
            <a:picLocks noGrp="1"/>
          </p:cNvPicPr>
          <p:nvPr>
            <p:ph/>
          </p:nvPr>
        </p:nvPicPr>
        <p:blipFill>
          <a:blip r:embed="rId4"/>
          <a:stretch>
            <a:fillRect/>
          </a:stretch>
        </p:blipFill>
        <p:spPr>
          <a:xfrm>
            <a:off x="6255868" y="1783080"/>
            <a:ext cx="64008" cy="1874520"/>
          </a:xfrm>
          <a:prstGeom prst="rect">
            <a:avLst/>
          </a:prstGeom>
        </p:spPr>
      </p:pic>
      <p:sp>
        <p:nvSpPr>
          <p:cNvPr id="11" name="Content Placeholder 10"/>
          <p:cNvSpPr>
            <a:spLocks noGrp="1"/>
          </p:cNvSpPr>
          <p:nvPr>
            <p:ph/>
          </p:nvPr>
        </p:nvSpPr>
        <p:spPr>
          <a:xfrm>
            <a:off x="6530188" y="1920240"/>
            <a:ext cx="5021428" cy="1645920"/>
          </a:xfrm>
        </p:spPr>
        <p:txBody>
          <a:bodyPr anchor="t"/>
          <a:lstStyle/>
          <a:p>
            <a:pPr marL="0" marR="0" algn="l">
              <a:lnSpc>
                <a:spcPct val="100000"/>
              </a:lnSpc>
              <a:spcBef>
                <a:spcPts val="0"/>
              </a:spcBef>
              <a:spcAft>
                <a:spcPts val="800"/>
              </a:spcAft>
              <a:buNone/>
            </a:pPr>
            <a:r>
              <a:rPr sz="2000" b="1" i="0" u="none" strike="noStrike" cap="none" dirty="0">
                <a:solidFill>
                  <a:srgbClr val="2C3F73">
                    <a:alpha val="100000"/>
                  </a:srgbClr>
                </a:solidFill>
                <a:latin typeface="Calibri"/>
                <a:cs typeface="Calibri"/>
                <a:sym typeface="Calibri"/>
              </a:rPr>
              <a:t>Make communication routine and two-way</a:t>
            </a:r>
          </a:p>
          <a:p>
            <a:pPr marL="0" marR="0" algn="l">
              <a:lnSpc>
                <a:spcPct val="100000"/>
              </a:lnSpc>
              <a:spcBef>
                <a:spcPts val="0"/>
              </a:spcBef>
              <a:spcAft>
                <a:spcPts val="0"/>
              </a:spcAft>
              <a:buNone/>
            </a:pPr>
            <a:r>
              <a:rPr sz="1600" b="0" i="0" u="none" strike="noStrike" cap="none" dirty="0">
                <a:solidFill>
                  <a:srgbClr val="111111">
                    <a:alpha val="100000"/>
                  </a:srgbClr>
                </a:solidFill>
                <a:latin typeface="Calibri"/>
                <a:cs typeface="Calibri"/>
                <a:sym typeface="Calibri"/>
              </a:rPr>
              <a:t>Parent-rated “timely and transparent” communication predicts the vote a year or two out. Build feedback into the ordinary year.</a:t>
            </a:r>
          </a:p>
        </p:txBody>
      </p:sp>
      <p:pic>
        <p:nvPicPr>
          <p:cNvPr id="12" name="Content Placeholder 11"/>
          <p:cNvPicPr>
            <a:picLocks noGrp="1"/>
          </p:cNvPicPr>
          <p:nvPr>
            <p:ph/>
          </p:nvPr>
        </p:nvPicPr>
        <p:blipFill>
          <a:blip r:embed="rId5"/>
          <a:stretch>
            <a:fillRect/>
          </a:stretch>
        </p:blipFill>
        <p:spPr>
          <a:xfrm>
            <a:off x="457200" y="3931920"/>
            <a:ext cx="5478628" cy="1874520"/>
          </a:xfrm>
          <a:prstGeom prst="rect">
            <a:avLst/>
          </a:prstGeom>
        </p:spPr>
      </p:pic>
      <p:pic>
        <p:nvPicPr>
          <p:cNvPr id="13" name="Content Placeholder 12"/>
          <p:cNvPicPr>
            <a:picLocks noGrp="1"/>
          </p:cNvPicPr>
          <p:nvPr>
            <p:ph/>
          </p:nvPr>
        </p:nvPicPr>
        <p:blipFill>
          <a:blip r:embed="rId4"/>
          <a:stretch>
            <a:fillRect/>
          </a:stretch>
        </p:blipFill>
        <p:spPr>
          <a:xfrm>
            <a:off x="457200" y="3931920"/>
            <a:ext cx="64008" cy="1874520"/>
          </a:xfrm>
          <a:prstGeom prst="rect">
            <a:avLst/>
          </a:prstGeom>
        </p:spPr>
      </p:pic>
      <p:sp>
        <p:nvSpPr>
          <p:cNvPr id="14" name="Content Placeholder 13"/>
          <p:cNvSpPr>
            <a:spLocks noGrp="1"/>
          </p:cNvSpPr>
          <p:nvPr>
            <p:ph/>
          </p:nvPr>
        </p:nvSpPr>
        <p:spPr>
          <a:xfrm>
            <a:off x="731520" y="4069080"/>
            <a:ext cx="5021428" cy="1645920"/>
          </a:xfrm>
        </p:spPr>
        <p:txBody>
          <a:bodyPr anchor="t"/>
          <a:lstStyle/>
          <a:p>
            <a:pPr marL="0" marR="0" algn="l">
              <a:lnSpc>
                <a:spcPct val="100000"/>
              </a:lnSpc>
              <a:spcBef>
                <a:spcPts val="0"/>
              </a:spcBef>
              <a:spcAft>
                <a:spcPts val="800"/>
              </a:spcAft>
              <a:buNone/>
            </a:pPr>
            <a:r>
              <a:rPr sz="2000" b="1" i="0" u="none" strike="noStrike" cap="none" dirty="0">
                <a:solidFill>
                  <a:srgbClr val="2C3F73">
                    <a:alpha val="100000"/>
                  </a:srgbClr>
                </a:solidFill>
                <a:latin typeface="Calibri"/>
                <a:cs typeface="Calibri"/>
                <a:sym typeface="Calibri"/>
              </a:rPr>
              <a:t>Use your annual surveys as early warning</a:t>
            </a:r>
          </a:p>
          <a:p>
            <a:pPr marL="0" marR="0" algn="l">
              <a:lnSpc>
                <a:spcPct val="100000"/>
              </a:lnSpc>
              <a:spcBef>
                <a:spcPts val="0"/>
              </a:spcBef>
              <a:spcAft>
                <a:spcPts val="0"/>
              </a:spcAft>
              <a:buNone/>
            </a:pPr>
            <a:r>
              <a:rPr sz="1600" b="0" i="0" u="none" strike="noStrike" cap="none" dirty="0">
                <a:solidFill>
                  <a:srgbClr val="111111">
                    <a:alpha val="100000"/>
                  </a:srgbClr>
                </a:solidFill>
                <a:latin typeface="Calibri"/>
                <a:cs typeface="Calibri"/>
                <a:sym typeface="Calibri"/>
              </a:rPr>
              <a:t>Track parent and staff ratings of communication, the board and direction every year; they move with the fiscal trust </a:t>
            </a:r>
            <a:r>
              <a:rPr sz="1600" b="0" i="0" u="none" strike="noStrike" cap="none">
                <a:solidFill>
                  <a:srgbClr val="111111">
                    <a:alpha val="100000"/>
                  </a:srgbClr>
                </a:solidFill>
                <a:latin typeface="Calibri"/>
                <a:cs typeface="Calibri"/>
                <a:sym typeface="Calibri"/>
              </a:rPr>
              <a:t>a </a:t>
            </a:r>
            <a:r>
              <a:rPr lang="en-US" sz="1600" b="0" i="0" u="none" strike="noStrike" cap="none">
                <a:solidFill>
                  <a:srgbClr val="111111">
                    <a:alpha val="100000"/>
                  </a:srgbClr>
                </a:solidFill>
                <a:latin typeface="Calibri"/>
                <a:cs typeface="Calibri"/>
                <a:sym typeface="Calibri"/>
              </a:rPr>
              <a:t>district</a:t>
            </a:r>
            <a:r>
              <a:rPr sz="1600" b="0" i="0" u="none" strike="noStrike" cap="none">
                <a:solidFill>
                  <a:srgbClr val="111111">
                    <a:alpha val="100000"/>
                  </a:srgbClr>
                </a:solidFill>
                <a:latin typeface="Calibri"/>
                <a:cs typeface="Calibri"/>
                <a:sym typeface="Calibri"/>
              </a:rPr>
              <a:t> </a:t>
            </a:r>
            <a:r>
              <a:rPr sz="1600" b="0" i="0" u="none" strike="noStrike" cap="none" dirty="0">
                <a:solidFill>
                  <a:srgbClr val="111111">
                    <a:alpha val="100000"/>
                  </a:srgbClr>
                </a:solidFill>
                <a:latin typeface="Calibri"/>
                <a:cs typeface="Calibri"/>
                <a:sym typeface="Calibri"/>
              </a:rPr>
              <a:t>will need.</a:t>
            </a:r>
          </a:p>
        </p:txBody>
      </p:sp>
      <p:pic>
        <p:nvPicPr>
          <p:cNvPr id="15" name="Content Placeholder 14"/>
          <p:cNvPicPr>
            <a:picLocks noGrp="1"/>
          </p:cNvPicPr>
          <p:nvPr>
            <p:ph/>
          </p:nvPr>
        </p:nvPicPr>
        <p:blipFill>
          <a:blip r:embed="rId5"/>
          <a:stretch>
            <a:fillRect/>
          </a:stretch>
        </p:blipFill>
        <p:spPr>
          <a:xfrm>
            <a:off x="6255868" y="3931920"/>
            <a:ext cx="5478628" cy="1874520"/>
          </a:xfrm>
          <a:prstGeom prst="rect">
            <a:avLst/>
          </a:prstGeom>
        </p:spPr>
      </p:pic>
      <p:pic>
        <p:nvPicPr>
          <p:cNvPr id="16" name="Content Placeholder 15"/>
          <p:cNvPicPr>
            <a:picLocks noGrp="1"/>
          </p:cNvPicPr>
          <p:nvPr>
            <p:ph/>
          </p:nvPr>
        </p:nvPicPr>
        <p:blipFill>
          <a:blip r:embed="rId4"/>
          <a:stretch>
            <a:fillRect/>
          </a:stretch>
        </p:blipFill>
        <p:spPr>
          <a:xfrm>
            <a:off x="6255868" y="3931920"/>
            <a:ext cx="64008" cy="1874520"/>
          </a:xfrm>
          <a:prstGeom prst="rect">
            <a:avLst/>
          </a:prstGeom>
        </p:spPr>
      </p:pic>
      <p:sp>
        <p:nvSpPr>
          <p:cNvPr id="17" name="Content Placeholder 16"/>
          <p:cNvSpPr>
            <a:spLocks noGrp="1"/>
          </p:cNvSpPr>
          <p:nvPr>
            <p:ph/>
          </p:nvPr>
        </p:nvSpPr>
        <p:spPr>
          <a:xfrm>
            <a:off x="6530188" y="4069080"/>
            <a:ext cx="5021428" cy="1645920"/>
          </a:xfrm>
        </p:spPr>
        <p:txBody>
          <a:bodyPr anchor="t"/>
          <a:lstStyle/>
          <a:p>
            <a:pPr marL="0" marR="0" algn="l">
              <a:lnSpc>
                <a:spcPct val="100000"/>
              </a:lnSpc>
              <a:spcBef>
                <a:spcPts val="0"/>
              </a:spcBef>
              <a:spcAft>
                <a:spcPts val="800"/>
              </a:spcAft>
              <a:buNone/>
            </a:pPr>
            <a:r>
              <a:rPr sz="2000" b="1" i="0" u="none" strike="noStrike" cap="none" dirty="0">
                <a:solidFill>
                  <a:srgbClr val="2C3F73">
                    <a:alpha val="100000"/>
                  </a:srgbClr>
                </a:solidFill>
                <a:latin typeface="Calibri"/>
                <a:cs typeface="Calibri"/>
                <a:sym typeface="Calibri"/>
              </a:rPr>
              <a:t>Then </a:t>
            </a:r>
            <a:r>
              <a:rPr lang="en-US" sz="2000" b="1" dirty="0">
                <a:solidFill>
                  <a:srgbClr val="2C3F73">
                    <a:alpha val="100000"/>
                  </a:srgbClr>
                </a:solidFill>
                <a:latin typeface="Calibri"/>
                <a:cs typeface="Calibri"/>
                <a:sym typeface="Calibri"/>
              </a:rPr>
              <a:t>determine</a:t>
            </a:r>
            <a:r>
              <a:rPr sz="2000" b="1" i="0" u="none" strike="noStrike" cap="none" dirty="0">
                <a:solidFill>
                  <a:srgbClr val="2C3F73">
                    <a:alpha val="100000"/>
                  </a:srgbClr>
                </a:solidFill>
                <a:latin typeface="Calibri"/>
                <a:cs typeface="Calibri"/>
                <a:sym typeface="Calibri"/>
              </a:rPr>
              <a:t> the ask</a:t>
            </a:r>
          </a:p>
          <a:p>
            <a:pPr marL="0" marR="0" algn="l">
              <a:lnSpc>
                <a:spcPct val="100000"/>
              </a:lnSpc>
              <a:spcBef>
                <a:spcPts val="0"/>
              </a:spcBef>
              <a:spcAft>
                <a:spcPts val="0"/>
              </a:spcAft>
              <a:buNone/>
            </a:pPr>
            <a:r>
              <a:rPr sz="1600" b="0" i="0" u="none" strike="noStrike" cap="none" dirty="0">
                <a:solidFill>
                  <a:srgbClr val="111111">
                    <a:alpha val="100000"/>
                  </a:srgbClr>
                </a:solidFill>
                <a:latin typeface="Calibri"/>
                <a:cs typeface="Calibri"/>
                <a:sym typeface="Calibri"/>
              </a:rPr>
              <a:t>When the </a:t>
            </a:r>
            <a:r>
              <a:rPr lang="en-US" sz="1600" b="0" i="0" u="none" strike="noStrike" cap="none" dirty="0">
                <a:solidFill>
                  <a:srgbClr val="111111">
                    <a:alpha val="100000"/>
                  </a:srgbClr>
                </a:solidFill>
                <a:latin typeface="Calibri"/>
                <a:cs typeface="Calibri"/>
                <a:sym typeface="Calibri"/>
              </a:rPr>
              <a:t>election</a:t>
            </a:r>
            <a:r>
              <a:rPr sz="1600" b="0" i="0" u="none" strike="noStrike" cap="none" dirty="0">
                <a:solidFill>
                  <a:srgbClr val="111111">
                    <a:alpha val="100000"/>
                  </a:srgbClr>
                </a:solidFill>
                <a:latin typeface="Calibri"/>
                <a:cs typeface="Calibri"/>
                <a:sym typeface="Calibri"/>
              </a:rPr>
              <a:t> year comes, set the ask at or below your survey's fundable ceiling and forecast with the weighted estimate.</a:t>
            </a:r>
          </a:p>
        </p:txBody>
      </p:sp>
      <p:sp>
        <p:nvSpPr>
          <p:cNvPr id="18" name="Content Placeholder 17"/>
          <p:cNvSpPr>
            <a:spLocks noGrp="1"/>
          </p:cNvSpPr>
          <p:nvPr>
            <p:ph/>
          </p:nvPr>
        </p:nvSpPr>
        <p:spPr>
          <a:xfrm>
            <a:off x="457200" y="6355080"/>
            <a:ext cx="11277295" cy="320040"/>
          </a:xfrm>
        </p:spPr>
        <p:txBody>
          <a:bodyPr anchor="t"/>
          <a:lstStyle/>
          <a:p>
            <a:pPr marL="0" marR="0" algn="l">
              <a:lnSpc>
                <a:spcPct val="100000"/>
              </a:lnSpc>
              <a:spcBef>
                <a:spcPts val="0"/>
              </a:spcBef>
              <a:spcAft>
                <a:spcPts val="0"/>
              </a:spcAft>
              <a:buNone/>
            </a:pPr>
            <a:r>
              <a:rPr sz="1100" b="0" i="1" u="none" strike="noStrike" cap="none">
                <a:solidFill>
                  <a:srgbClr val="3A3A3A">
                    <a:alpha val="100000"/>
                  </a:srgbClr>
                </a:solidFill>
                <a:latin typeface="Calibri"/>
                <a:cs typeface="Calibri"/>
                <a:sym typeface="Calibri"/>
              </a:rPr>
              <a:t>These recommendations are our reading of associations across Wisconsin districts. The data show where trust is visible early; they do not show that more communication causes more Yes votes.</a:t>
            </a:r>
          </a:p>
        </p:txBody>
      </p:sp>
      <p:pic>
        <p:nvPicPr>
          <p:cNvPr id="19" name="Content Placeholder 18"/>
          <p:cNvPicPr>
            <a:picLocks noGrp="1"/>
          </p:cNvPicPr>
          <p:nvPr>
            <p:ph/>
          </p:nvPr>
        </p:nvPicPr>
        <p:blipFill>
          <a:blip r:embed="rId4"/>
          <a:stretch>
            <a:fillRect/>
          </a:stretch>
        </p:blipFill>
        <p:spPr>
          <a:xfrm>
            <a:off x="0" y="6748272"/>
            <a:ext cx="12191695" cy="36576"/>
          </a:xfrm>
          <a:prstGeom prst="rect">
            <a:avLst/>
          </a:prstGeom>
        </p:spPr>
      </p:pic>
      <p:pic>
        <p:nvPicPr>
          <p:cNvPr id="20" name="Content Placeholder 19"/>
          <p:cNvPicPr>
            <a:picLocks noGrp="1"/>
          </p:cNvPicPr>
          <p:nvPr>
            <p:ph/>
          </p:nvPr>
        </p:nvPicPr>
        <p:blipFill>
          <a:blip r:embed="rId3"/>
          <a:stretch>
            <a:fillRect/>
          </a:stretch>
        </p:blipFill>
        <p:spPr>
          <a:xfrm>
            <a:off x="0" y="6784848"/>
            <a:ext cx="12191695" cy="7315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p:cNvPicPr>
          <p:nvPr>
            <p:ph/>
          </p:nvPr>
        </p:nvPicPr>
        <p:blipFill>
          <a:blip r:embed="rId3"/>
          <a:stretch>
            <a:fillRect/>
          </a:stretch>
        </p:blipFill>
        <p:spPr>
          <a:xfrm>
            <a:off x="0" y="0"/>
            <a:ext cx="12191695" cy="6858000"/>
          </a:xfrm>
          <a:prstGeom prst="rect">
            <a:avLst/>
          </a:prstGeom>
        </p:spPr>
      </p:pic>
      <p:pic>
        <p:nvPicPr>
          <p:cNvPr id="3" name="Content Placeholder 2"/>
          <p:cNvPicPr>
            <a:picLocks noGrp="1"/>
          </p:cNvPicPr>
          <p:nvPr>
            <p:ph/>
          </p:nvPr>
        </p:nvPicPr>
        <p:blipFill>
          <a:blip r:embed="rId4"/>
          <a:stretch>
            <a:fillRect/>
          </a:stretch>
        </p:blipFill>
        <p:spPr>
          <a:xfrm>
            <a:off x="0" y="0"/>
            <a:ext cx="12191695" cy="54864"/>
          </a:xfrm>
          <a:prstGeom prst="rect">
            <a:avLst/>
          </a:prstGeom>
        </p:spPr>
      </p:pic>
      <p:sp>
        <p:nvSpPr>
          <p:cNvPr id="4" name="Content Placeholder 3"/>
          <p:cNvSpPr>
            <a:spLocks noGrp="1"/>
          </p:cNvSpPr>
          <p:nvPr>
            <p:ph/>
          </p:nvPr>
        </p:nvSpPr>
        <p:spPr>
          <a:xfrm>
            <a:off x="0" y="2423160"/>
            <a:ext cx="12191695" cy="365760"/>
          </a:xfrm>
        </p:spPr>
        <p:txBody>
          <a:bodyPr anchor="t"/>
          <a:lstStyle/>
          <a:p>
            <a:pPr marL="0" marR="0" algn="ctr">
              <a:lnSpc>
                <a:spcPct val="100000"/>
              </a:lnSpc>
              <a:spcBef>
                <a:spcPts val="0"/>
              </a:spcBef>
              <a:spcAft>
                <a:spcPts val="0"/>
              </a:spcAft>
              <a:buNone/>
            </a:pPr>
            <a:r>
              <a:rPr lang="en-US" sz="1500" b="1" i="0" u="none" strike="noStrike" cap="none" dirty="0">
                <a:solidFill>
                  <a:srgbClr val="A89240">
                    <a:alpha val="100000"/>
                  </a:srgbClr>
                </a:solidFill>
                <a:latin typeface="Calibri"/>
                <a:cs typeface="Calibri"/>
                <a:sym typeface="Calibri"/>
              </a:rPr>
              <a:t>FIN</a:t>
            </a:r>
            <a:endParaRPr sz="1500" b="1" i="0" u="none" strike="noStrike" cap="none" dirty="0">
              <a:solidFill>
                <a:srgbClr val="A89240">
                  <a:alpha val="100000"/>
                </a:srgbClr>
              </a:solidFill>
              <a:latin typeface="Calibri"/>
              <a:cs typeface="Calibri"/>
              <a:sym typeface="Calibri"/>
            </a:endParaRPr>
          </a:p>
        </p:txBody>
      </p:sp>
      <p:sp>
        <p:nvSpPr>
          <p:cNvPr id="5" name="Content Placeholder 4"/>
          <p:cNvSpPr>
            <a:spLocks noGrp="1"/>
          </p:cNvSpPr>
          <p:nvPr>
            <p:ph/>
          </p:nvPr>
        </p:nvSpPr>
        <p:spPr>
          <a:xfrm>
            <a:off x="0" y="2834640"/>
            <a:ext cx="12191695" cy="914400"/>
          </a:xfrm>
        </p:spPr>
        <p:txBody>
          <a:bodyPr anchor="t"/>
          <a:lstStyle/>
          <a:p>
            <a:pPr marL="0" marR="0" algn="ctr">
              <a:lnSpc>
                <a:spcPct val="100000"/>
              </a:lnSpc>
              <a:spcBef>
                <a:spcPts val="0"/>
              </a:spcBef>
              <a:spcAft>
                <a:spcPts val="0"/>
              </a:spcAft>
              <a:buNone/>
            </a:pPr>
            <a:r>
              <a:rPr lang="en-US" sz="5000" b="1" i="0" u="none" strike="noStrike" cap="none" dirty="0">
                <a:solidFill>
                  <a:srgbClr val="FFFFFF">
                    <a:alpha val="100000"/>
                  </a:srgbClr>
                </a:solidFill>
                <a:latin typeface="Calibri"/>
                <a:cs typeface="Calibri"/>
                <a:sym typeface="Calibri"/>
              </a:rPr>
              <a:t>Thank You</a:t>
            </a:r>
            <a:endParaRPr sz="5000" b="1" i="0" u="none" strike="noStrike" cap="none" dirty="0">
              <a:solidFill>
                <a:srgbClr val="FFFFFF">
                  <a:alpha val="100000"/>
                </a:srgbClr>
              </a:solidFill>
              <a:latin typeface="Calibri"/>
              <a:cs typeface="Calibri"/>
              <a:sym typeface="Calibri"/>
            </a:endParaRPr>
          </a:p>
        </p:txBody>
      </p:sp>
      <p:pic>
        <p:nvPicPr>
          <p:cNvPr id="6" name="Content Placeholder 5"/>
          <p:cNvPicPr>
            <a:picLocks noGrp="1"/>
          </p:cNvPicPr>
          <p:nvPr>
            <p:ph/>
          </p:nvPr>
        </p:nvPicPr>
        <p:blipFill>
          <a:blip r:embed="rId4"/>
          <a:stretch>
            <a:fillRect/>
          </a:stretch>
        </p:blipFill>
        <p:spPr>
          <a:xfrm>
            <a:off x="5272888" y="3931920"/>
            <a:ext cx="1645920" cy="73152"/>
          </a:xfrm>
          <a:prstGeom prst="rect">
            <a:avLst/>
          </a:prstGeom>
        </p:spPr>
      </p:pic>
      <p:sp>
        <p:nvSpPr>
          <p:cNvPr id="7" name="Content Placeholder 6"/>
          <p:cNvSpPr>
            <a:spLocks noGrp="1"/>
          </p:cNvSpPr>
          <p:nvPr>
            <p:ph/>
          </p:nvPr>
        </p:nvSpPr>
        <p:spPr>
          <a:xfrm>
            <a:off x="914400" y="4160520"/>
            <a:ext cx="10362895" cy="822960"/>
          </a:xfrm>
        </p:spPr>
        <p:txBody>
          <a:bodyPr anchor="t"/>
          <a:lstStyle/>
          <a:p>
            <a:pPr marL="0" marR="0" algn="ctr">
              <a:lnSpc>
                <a:spcPct val="100000"/>
              </a:lnSpc>
              <a:spcBef>
                <a:spcPts val="0"/>
              </a:spcBef>
              <a:spcAft>
                <a:spcPts val="0"/>
              </a:spcAft>
              <a:buNone/>
            </a:pPr>
            <a:r>
              <a:rPr lang="en-US" sz="2200" b="0" i="0" u="none" strike="noStrike" cap="none" dirty="0">
                <a:solidFill>
                  <a:srgbClr val="D5DAE8">
                    <a:alpha val="100000"/>
                  </a:srgbClr>
                </a:solidFill>
                <a:latin typeface="Calibri"/>
                <a:cs typeface="Calibri"/>
                <a:sym typeface="Calibri"/>
              </a:rPr>
              <a:t>On to the smarter people!</a:t>
            </a:r>
            <a:endParaRPr sz="2200" b="0" i="0" u="none" strike="noStrike" cap="none" dirty="0">
              <a:solidFill>
                <a:srgbClr val="D5DAE8">
                  <a:alpha val="100000"/>
                </a:srgbClr>
              </a:solidFill>
              <a:latin typeface="Calibri"/>
              <a:cs typeface="Calibri"/>
              <a:sym typeface="Calibri"/>
            </a:endParaRPr>
          </a:p>
        </p:txBody>
      </p:sp>
      <p:pic>
        <p:nvPicPr>
          <p:cNvPr id="8" name="Content Placeholder 7"/>
          <p:cNvPicPr>
            <a:picLocks noGrp="1"/>
          </p:cNvPicPr>
          <p:nvPr>
            <p:ph/>
          </p:nvPr>
        </p:nvPicPr>
        <p:blipFill>
          <a:blip r:embed="rId4"/>
          <a:stretch>
            <a:fillRect/>
          </a:stretch>
        </p:blipFill>
        <p:spPr>
          <a:xfrm>
            <a:off x="0" y="6803136"/>
            <a:ext cx="12191695" cy="54864"/>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AMO_UNIQUEIDENTIFIER" val="Empty"/>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2461</Words>
  <Application>Microsoft Macintosh PowerPoint</Application>
  <PresentationFormat>Widescreen</PresentationFormat>
  <Paragraphs>112</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Gottlieb, Derek</cp:lastModifiedBy>
  <cp:revision>18</cp:revision>
  <dcterms:created xsi:type="dcterms:W3CDTF">2017-02-13T16:18:36Z</dcterms:created>
  <dcterms:modified xsi:type="dcterms:W3CDTF">2026-10-01T14:15:18Z</dcterms:modified>
  <cp:category/>
</cp:coreProperties>
</file>